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264" r:id="rId3"/>
    <p:sldId id="265" r:id="rId4"/>
    <p:sldId id="266" r:id="rId5"/>
    <p:sldId id="297" r:id="rId6"/>
    <p:sldId id="268" r:id="rId7"/>
    <p:sldId id="269" r:id="rId8"/>
    <p:sldId id="271" r:id="rId9"/>
    <p:sldId id="272" r:id="rId10"/>
    <p:sldId id="273" r:id="rId11"/>
    <p:sldId id="274" r:id="rId12"/>
    <p:sldId id="429" r:id="rId13"/>
    <p:sldId id="276" r:id="rId14"/>
    <p:sldId id="277" r:id="rId15"/>
    <p:sldId id="280" r:id="rId16"/>
    <p:sldId id="281" r:id="rId17"/>
    <p:sldId id="288" r:id="rId18"/>
    <p:sldId id="282" r:id="rId19"/>
    <p:sldId id="283" r:id="rId20"/>
    <p:sldId id="284" r:id="rId21"/>
    <p:sldId id="285" r:id="rId22"/>
    <p:sldId id="286" r:id="rId23"/>
    <p:sldId id="426" r:id="rId24"/>
    <p:sldId id="296" r:id="rId25"/>
    <p:sldId id="427" r:id="rId26"/>
    <p:sldId id="428" r:id="rId27"/>
    <p:sldId id="423" r:id="rId28"/>
    <p:sldId id="422" r:id="rId29"/>
    <p:sldId id="421" r:id="rId30"/>
    <p:sldId id="294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7F5"/>
    <a:srgbClr val="B7B8B9"/>
    <a:srgbClr val="44B2E8"/>
    <a:srgbClr val="B5B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6"/>
    <p:restoredTop sz="94663"/>
  </p:normalViewPr>
  <p:slideViewPr>
    <p:cSldViewPr snapToGrid="0" snapToObjects="1">
      <p:cViewPr varScale="1">
        <p:scale>
          <a:sx n="106" d="100"/>
          <a:sy n="106" d="100"/>
        </p:scale>
        <p:origin x="115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A9AC4-7C74-5E4A-85EE-B75AD619BE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B9DA3-7F20-684C-B509-98B172CEF67A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546D9-BBAA-2F4B-8C48-7232C45FD3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95F9D-16E1-584A-BB2F-5342B38717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0636-803D-E548-8BDD-068705A460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058EBE3-6826-BF4E-AA6A-697033FF9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7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1BFFA-594E-0F41-8C08-896014382886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4951-13F3-0D45-A3AC-77AB4C984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0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9CFE1-5004-4593-8741-7CA7ADBB5A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DCCBD-4E01-408C-B1A4-4F107F24E371}"/>
              </a:ext>
            </a:extLst>
          </p:cNvPr>
          <p:cNvSpPr/>
          <p:nvPr userDrawn="1"/>
        </p:nvSpPr>
        <p:spPr>
          <a:xfrm>
            <a:off x="7937500" y="0"/>
            <a:ext cx="4254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C520C70-149B-4234-A464-9AD3ABEB16A9}"/>
              </a:ext>
            </a:extLst>
          </p:cNvPr>
          <p:cNvSpPr/>
          <p:nvPr userDrawn="1"/>
        </p:nvSpPr>
        <p:spPr>
          <a:xfrm>
            <a:off x="0" y="0"/>
            <a:ext cx="7821827" cy="552347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986AC4-BD05-4179-A630-D83B8F1CE97F}"/>
              </a:ext>
            </a:extLst>
          </p:cNvPr>
          <p:cNvSpPr/>
          <p:nvPr userDrawn="1"/>
        </p:nvSpPr>
        <p:spPr>
          <a:xfrm>
            <a:off x="5137848" y="0"/>
            <a:ext cx="5525161" cy="5525161"/>
          </a:xfrm>
          <a:prstGeom prst="ellipse">
            <a:avLst/>
          </a:prstGeom>
          <a:solidFill>
            <a:srgbClr val="B7B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76655-D9DE-44D4-AA26-08340ECD0C4F}"/>
              </a:ext>
            </a:extLst>
          </p:cNvPr>
          <p:cNvSpPr/>
          <p:nvPr userDrawn="1"/>
        </p:nvSpPr>
        <p:spPr>
          <a:xfrm>
            <a:off x="0" y="5523470"/>
            <a:ext cx="12192000" cy="133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537E9-3CDB-7749-9AAE-D62742B49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795322"/>
            <a:ext cx="7556500" cy="362826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aseline="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465EDB-E7D6-8641-87E6-26DE1ED61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6240869"/>
            <a:ext cx="7556500" cy="362826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14343-9A03-5549-98B6-F74AEA686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2684" y="1907910"/>
            <a:ext cx="3256592" cy="1720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F23C253-8261-7F4B-9EBF-B0163B9F24B4}"/>
              </a:ext>
            </a:extLst>
          </p:cNvPr>
          <p:cNvSpPr txBox="1">
            <a:spLocks/>
          </p:cNvSpPr>
          <p:nvPr userDrawn="1"/>
        </p:nvSpPr>
        <p:spPr>
          <a:xfrm>
            <a:off x="10645274" y="6006861"/>
            <a:ext cx="1274380" cy="36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r>
              <a:rPr lang="en-GB" sz="2000" baseline="0" dirty="0"/>
              <a:t>iom3.org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41008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0.03889 L 4.16667E-6 2.22222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0.03472 L 4.16667E-6 -2.59259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9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4.16667E-6 -0.03472 L 4.16667E-6 -2.59259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CABF-6652-44B8-9A30-EB7B07107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375" y="2021592"/>
            <a:ext cx="7749249" cy="1527538"/>
          </a:xfrm>
        </p:spPr>
        <p:txBody>
          <a:bodyPr>
            <a:normAutofit/>
          </a:bodyPr>
          <a:lstStyle>
            <a:lvl1pPr>
              <a:defRPr sz="3200" b="1" i="0">
                <a:latin typeface="Azo Sans Medium" panose="020B0603030303020204" pitchFamily="34" charset="77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27BAD2-53C6-40AF-BC91-EAFADBC0577E}"/>
              </a:ext>
            </a:extLst>
          </p:cNvPr>
          <p:cNvSpPr/>
          <p:nvPr/>
        </p:nvSpPr>
        <p:spPr>
          <a:xfrm>
            <a:off x="9580378" y="-237923"/>
            <a:ext cx="2611622" cy="3344397"/>
          </a:xfrm>
          <a:custGeom>
            <a:avLst/>
            <a:gdLst>
              <a:gd name="connsiteX0" fmla="*/ 186690 w 1962150"/>
              <a:gd name="connsiteY0" fmla="*/ 1022985 h 2512695"/>
              <a:gd name="connsiteX1" fmla="*/ 0 w 1962150"/>
              <a:gd name="connsiteY1" fmla="*/ 2201228 h 2512695"/>
              <a:gd name="connsiteX2" fmla="*/ 1962150 w 1962150"/>
              <a:gd name="connsiteY2" fmla="*/ 2512695 h 2512695"/>
              <a:gd name="connsiteX3" fmla="*/ 1962150 w 1962150"/>
              <a:gd name="connsiteY3" fmla="*/ 256223 h 2512695"/>
              <a:gd name="connsiteX4" fmla="*/ 348615 w 1962150"/>
              <a:gd name="connsiteY4" fmla="*/ 0 h 251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2150" h="2512695">
                <a:moveTo>
                  <a:pt x="186690" y="1022985"/>
                </a:moveTo>
                <a:lnTo>
                  <a:pt x="0" y="2201228"/>
                </a:lnTo>
                <a:lnTo>
                  <a:pt x="1962150" y="2512695"/>
                </a:lnTo>
                <a:lnTo>
                  <a:pt x="1962150" y="256223"/>
                </a:lnTo>
                <a:lnTo>
                  <a:pt x="348615" y="0"/>
                </a:lnTo>
                <a:close/>
              </a:path>
            </a:pathLst>
          </a:custGeom>
          <a:solidFill>
            <a:srgbClr val="FFC5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481ED2-F4AC-4104-9DDF-93D33EBCB68C}"/>
              </a:ext>
            </a:extLst>
          </p:cNvPr>
          <p:cNvSpPr/>
          <p:nvPr/>
        </p:nvSpPr>
        <p:spPr>
          <a:xfrm>
            <a:off x="758814" y="-488942"/>
            <a:ext cx="10673419" cy="7547079"/>
          </a:xfrm>
          <a:custGeom>
            <a:avLst/>
            <a:gdLst>
              <a:gd name="connsiteX0" fmla="*/ 0 w 8019097"/>
              <a:gd name="connsiteY0" fmla="*/ 0 h 5670232"/>
              <a:gd name="connsiteX1" fmla="*/ 8019098 w 8019097"/>
              <a:gd name="connsiteY1" fmla="*/ 0 h 5670232"/>
              <a:gd name="connsiteX2" fmla="*/ 8019098 w 8019097"/>
              <a:gd name="connsiteY2" fmla="*/ 5670233 h 5670232"/>
              <a:gd name="connsiteX3" fmla="*/ 0 w 8019097"/>
              <a:gd name="connsiteY3" fmla="*/ 5670233 h 567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19097" h="5670232">
                <a:moveTo>
                  <a:pt x="0" y="0"/>
                </a:moveTo>
                <a:lnTo>
                  <a:pt x="8019098" y="0"/>
                </a:lnTo>
                <a:lnTo>
                  <a:pt x="8019098" y="5670233"/>
                </a:lnTo>
                <a:lnTo>
                  <a:pt x="0" y="5670233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7EB7EFB-696D-4796-A69D-FACF53BF1612}"/>
              </a:ext>
            </a:extLst>
          </p:cNvPr>
          <p:cNvSpPr/>
          <p:nvPr/>
        </p:nvSpPr>
        <p:spPr>
          <a:xfrm>
            <a:off x="214715" y="0"/>
            <a:ext cx="1134660" cy="2217342"/>
          </a:xfrm>
          <a:custGeom>
            <a:avLst/>
            <a:gdLst>
              <a:gd name="connsiteX0" fmla="*/ 249555 w 852487"/>
              <a:gd name="connsiteY0" fmla="*/ 0 h 1665922"/>
              <a:gd name="connsiteX1" fmla="*/ 186690 w 852487"/>
              <a:gd name="connsiteY1" fmla="*/ 393383 h 1665922"/>
              <a:gd name="connsiteX2" fmla="*/ 0 w 852487"/>
              <a:gd name="connsiteY2" fmla="*/ 1572578 h 1665922"/>
              <a:gd name="connsiteX3" fmla="*/ 588645 w 852487"/>
              <a:gd name="connsiteY3" fmla="*/ 1665923 h 1665922"/>
              <a:gd name="connsiteX4" fmla="*/ 852488 w 852487"/>
              <a:gd name="connsiteY4" fmla="*/ 0 h 166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487" h="1665922">
                <a:moveTo>
                  <a:pt x="249555" y="0"/>
                </a:moveTo>
                <a:lnTo>
                  <a:pt x="186690" y="393383"/>
                </a:lnTo>
                <a:lnTo>
                  <a:pt x="0" y="1572578"/>
                </a:lnTo>
                <a:lnTo>
                  <a:pt x="588645" y="1665923"/>
                </a:lnTo>
                <a:lnTo>
                  <a:pt x="852488" y="0"/>
                </a:lnTo>
                <a:close/>
              </a:path>
            </a:pathLst>
          </a:custGeom>
          <a:solidFill>
            <a:srgbClr val="3AAD2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444432-1812-42C5-9B4D-4FDF6E2490C4}"/>
              </a:ext>
            </a:extLst>
          </p:cNvPr>
          <p:cNvSpPr/>
          <p:nvPr/>
        </p:nvSpPr>
        <p:spPr>
          <a:xfrm>
            <a:off x="4423958" y="4300893"/>
            <a:ext cx="1194245" cy="2557107"/>
          </a:xfrm>
          <a:custGeom>
            <a:avLst/>
            <a:gdLst>
              <a:gd name="connsiteX0" fmla="*/ 142875 w 897254"/>
              <a:gd name="connsiteY0" fmla="*/ 1022032 h 1921192"/>
              <a:gd name="connsiteX1" fmla="*/ 0 w 897254"/>
              <a:gd name="connsiteY1" fmla="*/ 1921192 h 1921192"/>
              <a:gd name="connsiteX2" fmla="*/ 607695 w 897254"/>
              <a:gd name="connsiteY2" fmla="*/ 1921192 h 1921192"/>
              <a:gd name="connsiteX3" fmla="*/ 897255 w 897254"/>
              <a:gd name="connsiteY3" fmla="*/ 94297 h 1921192"/>
              <a:gd name="connsiteX4" fmla="*/ 303847 w 897254"/>
              <a:gd name="connsiteY4" fmla="*/ 0 h 1921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254" h="1921192">
                <a:moveTo>
                  <a:pt x="142875" y="1022032"/>
                </a:moveTo>
                <a:lnTo>
                  <a:pt x="0" y="1921192"/>
                </a:lnTo>
                <a:lnTo>
                  <a:pt x="607695" y="1921192"/>
                </a:lnTo>
                <a:lnTo>
                  <a:pt x="897255" y="94297"/>
                </a:lnTo>
                <a:lnTo>
                  <a:pt x="303847" y="0"/>
                </a:lnTo>
                <a:close/>
              </a:path>
            </a:pathLst>
          </a:custGeom>
          <a:solidFill>
            <a:srgbClr val="3FB1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8E58AC-FB90-4274-8793-D1179EA63DA7}"/>
              </a:ext>
            </a:extLst>
          </p:cNvPr>
          <p:cNvSpPr/>
          <p:nvPr/>
        </p:nvSpPr>
        <p:spPr>
          <a:xfrm>
            <a:off x="4449725" y="353572"/>
            <a:ext cx="1689947" cy="1318489"/>
          </a:xfrm>
          <a:custGeom>
            <a:avLst/>
            <a:gdLst>
              <a:gd name="connsiteX0" fmla="*/ 495300 w 1269682"/>
              <a:gd name="connsiteY0" fmla="*/ 990600 h 990600"/>
              <a:gd name="connsiteX1" fmla="*/ 0 w 1269682"/>
              <a:gd name="connsiteY1" fmla="*/ 0 h 990600"/>
              <a:gd name="connsiteX2" fmla="*/ 1269683 w 1269682"/>
              <a:gd name="connsiteY2" fmla="*/ 19812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682" h="990600">
                <a:moveTo>
                  <a:pt x="495300" y="990600"/>
                </a:moveTo>
                <a:lnTo>
                  <a:pt x="0" y="0"/>
                </a:lnTo>
                <a:lnTo>
                  <a:pt x="1269683" y="198120"/>
                </a:lnTo>
                <a:close/>
              </a:path>
            </a:pathLst>
          </a:custGeom>
          <a:solidFill>
            <a:srgbClr val="FF69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1BAD01-9DB6-4BFD-8871-D45D922F2A7D}"/>
              </a:ext>
            </a:extLst>
          </p:cNvPr>
          <p:cNvGrpSpPr/>
          <p:nvPr userDrawn="1"/>
        </p:nvGrpSpPr>
        <p:grpSpPr>
          <a:xfrm>
            <a:off x="7608006" y="5260134"/>
            <a:ext cx="2089886" cy="2089886"/>
            <a:chOff x="7604518" y="5260134"/>
            <a:chExt cx="2089886" cy="208988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FB6CABA-373C-4B50-8C8F-344FA2FB1EF7}"/>
                </a:ext>
              </a:extLst>
            </p:cNvPr>
            <p:cNvSpPr/>
            <p:nvPr/>
          </p:nvSpPr>
          <p:spPr>
            <a:xfrm>
              <a:off x="7604518" y="5260134"/>
              <a:ext cx="2089886" cy="2089886"/>
            </a:xfrm>
            <a:custGeom>
              <a:avLst/>
              <a:gdLst>
                <a:gd name="connsiteX0" fmla="*/ 1560416 w 1570162"/>
                <a:gd name="connsiteY0" fmla="*/ 907953 h 1570162"/>
                <a:gd name="connsiteX1" fmla="*/ 662209 w 1570162"/>
                <a:gd name="connsiteY1" fmla="*/ 1560416 h 1570162"/>
                <a:gd name="connsiteX2" fmla="*/ 9746 w 1570162"/>
                <a:gd name="connsiteY2" fmla="*/ 662209 h 1570162"/>
                <a:gd name="connsiteX3" fmla="*/ 907953 w 1570162"/>
                <a:gd name="connsiteY3" fmla="*/ 9746 h 1570162"/>
                <a:gd name="connsiteX4" fmla="*/ 1560416 w 1570162"/>
                <a:gd name="connsiteY4" fmla="*/ 907953 h 157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162" h="1570162">
                  <a:moveTo>
                    <a:pt x="1560416" y="907953"/>
                  </a:moveTo>
                  <a:cubicBezTo>
                    <a:pt x="1492789" y="1336579"/>
                    <a:pt x="1090834" y="1628044"/>
                    <a:pt x="662209" y="1560416"/>
                  </a:cubicBezTo>
                  <a:cubicBezTo>
                    <a:pt x="233584" y="1492789"/>
                    <a:pt x="-57881" y="1090834"/>
                    <a:pt x="9746" y="662209"/>
                  </a:cubicBezTo>
                  <a:cubicBezTo>
                    <a:pt x="77373" y="233584"/>
                    <a:pt x="479328" y="-57881"/>
                    <a:pt x="907953" y="9746"/>
                  </a:cubicBezTo>
                  <a:cubicBezTo>
                    <a:pt x="1336578" y="77374"/>
                    <a:pt x="1628044" y="479328"/>
                    <a:pt x="1560416" y="907953"/>
                  </a:cubicBezTo>
                </a:path>
              </a:pathLst>
            </a:custGeom>
            <a:solidFill>
              <a:srgbClr val="3844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B8192A3-8D44-45F6-ABC9-D77C3D20A3E1}"/>
                </a:ext>
              </a:extLst>
            </p:cNvPr>
            <p:cNvSpPr/>
            <p:nvPr/>
          </p:nvSpPr>
          <p:spPr>
            <a:xfrm>
              <a:off x="8203784" y="5859401"/>
              <a:ext cx="891352" cy="891050"/>
            </a:xfrm>
            <a:custGeom>
              <a:avLst/>
              <a:gdLst>
                <a:gd name="connsiteX0" fmla="*/ 665361 w 669686"/>
                <a:gd name="connsiteY0" fmla="*/ 387231 h 669459"/>
                <a:gd name="connsiteX1" fmla="*/ 282456 w 669686"/>
                <a:gd name="connsiteY1" fmla="*/ 665361 h 669459"/>
                <a:gd name="connsiteX2" fmla="*/ 4326 w 669686"/>
                <a:gd name="connsiteY2" fmla="*/ 282456 h 669459"/>
                <a:gd name="connsiteX3" fmla="*/ 387231 w 669686"/>
                <a:gd name="connsiteY3" fmla="*/ 4326 h 669459"/>
                <a:gd name="connsiteX4" fmla="*/ 665361 w 669686"/>
                <a:gd name="connsiteY4" fmla="*/ 387231 h 66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686" h="669459">
                  <a:moveTo>
                    <a:pt x="665361" y="387231"/>
                  </a:moveTo>
                  <a:cubicBezTo>
                    <a:pt x="636786" y="570111"/>
                    <a:pt x="465336" y="693936"/>
                    <a:pt x="282456" y="665361"/>
                  </a:cubicBezTo>
                  <a:cubicBezTo>
                    <a:pt x="99576" y="636786"/>
                    <a:pt x="-25202" y="465336"/>
                    <a:pt x="4326" y="282456"/>
                  </a:cubicBezTo>
                  <a:cubicBezTo>
                    <a:pt x="32901" y="99576"/>
                    <a:pt x="204351" y="-25202"/>
                    <a:pt x="387231" y="4326"/>
                  </a:cubicBezTo>
                  <a:cubicBezTo>
                    <a:pt x="570111" y="32901"/>
                    <a:pt x="694889" y="204351"/>
                    <a:pt x="665361" y="387231"/>
                  </a:cubicBezTo>
                </a:path>
              </a:pathLst>
            </a:custGeom>
            <a:solidFill>
              <a:srgbClr val="8CE4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E59E3BE-A2C6-4AD1-B459-D301A3D5147E}"/>
              </a:ext>
            </a:extLst>
          </p:cNvPr>
          <p:cNvSpPr/>
          <p:nvPr/>
        </p:nvSpPr>
        <p:spPr>
          <a:xfrm>
            <a:off x="3170306" y="3841013"/>
            <a:ext cx="943503" cy="943503"/>
          </a:xfrm>
          <a:custGeom>
            <a:avLst/>
            <a:gdLst>
              <a:gd name="connsiteX0" fmla="*/ 704478 w 708868"/>
              <a:gd name="connsiteY0" fmla="*/ 410155 h 708868"/>
              <a:gd name="connsiteX1" fmla="*/ 298713 w 708868"/>
              <a:gd name="connsiteY1" fmla="*/ 704478 h 708868"/>
              <a:gd name="connsiteX2" fmla="*/ 4390 w 708868"/>
              <a:gd name="connsiteY2" fmla="*/ 298713 h 708868"/>
              <a:gd name="connsiteX3" fmla="*/ 410155 w 708868"/>
              <a:gd name="connsiteY3" fmla="*/ 4390 h 708868"/>
              <a:gd name="connsiteX4" fmla="*/ 704478 w 708868"/>
              <a:gd name="connsiteY4" fmla="*/ 410155 h 7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868" h="708868">
                <a:moveTo>
                  <a:pt x="704478" y="410155"/>
                </a:moveTo>
                <a:cubicBezTo>
                  <a:pt x="673998" y="603513"/>
                  <a:pt x="492070" y="734958"/>
                  <a:pt x="298713" y="704478"/>
                </a:cubicBezTo>
                <a:cubicBezTo>
                  <a:pt x="105355" y="673998"/>
                  <a:pt x="-26090" y="492070"/>
                  <a:pt x="4390" y="298713"/>
                </a:cubicBezTo>
                <a:cubicBezTo>
                  <a:pt x="34870" y="105355"/>
                  <a:pt x="216798" y="-26090"/>
                  <a:pt x="410155" y="4390"/>
                </a:cubicBezTo>
                <a:cubicBezTo>
                  <a:pt x="603513" y="35823"/>
                  <a:pt x="734958" y="216798"/>
                  <a:pt x="704478" y="410155"/>
                </a:cubicBezTo>
              </a:path>
            </a:pathLst>
          </a:custGeom>
          <a:solidFill>
            <a:srgbClr val="DDADE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87E8DD4-8EB0-40DD-896A-D0E29D0FC8F1}"/>
              </a:ext>
            </a:extLst>
          </p:cNvPr>
          <p:cNvSpPr/>
          <p:nvPr/>
        </p:nvSpPr>
        <p:spPr>
          <a:xfrm>
            <a:off x="758814" y="-488942"/>
            <a:ext cx="10673419" cy="7547079"/>
          </a:xfrm>
          <a:custGeom>
            <a:avLst/>
            <a:gdLst>
              <a:gd name="connsiteX0" fmla="*/ 0 w 8019097"/>
              <a:gd name="connsiteY0" fmla="*/ 0 h 5670232"/>
              <a:gd name="connsiteX1" fmla="*/ 8019098 w 8019097"/>
              <a:gd name="connsiteY1" fmla="*/ 0 h 5670232"/>
              <a:gd name="connsiteX2" fmla="*/ 8019098 w 8019097"/>
              <a:gd name="connsiteY2" fmla="*/ 5670233 h 5670232"/>
              <a:gd name="connsiteX3" fmla="*/ 0 w 8019097"/>
              <a:gd name="connsiteY3" fmla="*/ 5670233 h 567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19097" h="5670232">
                <a:moveTo>
                  <a:pt x="0" y="0"/>
                </a:moveTo>
                <a:lnTo>
                  <a:pt x="8019098" y="0"/>
                </a:lnTo>
                <a:lnTo>
                  <a:pt x="8019098" y="5670233"/>
                </a:lnTo>
                <a:lnTo>
                  <a:pt x="0" y="5670233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E792FF2-93A6-45D8-B965-44E185767057}"/>
              </a:ext>
            </a:extLst>
          </p:cNvPr>
          <p:cNvSpPr/>
          <p:nvPr/>
        </p:nvSpPr>
        <p:spPr>
          <a:xfrm>
            <a:off x="1433907" y="5658684"/>
            <a:ext cx="978723" cy="1199316"/>
          </a:xfrm>
          <a:custGeom>
            <a:avLst/>
            <a:gdLst>
              <a:gd name="connsiteX0" fmla="*/ 0 w 735329"/>
              <a:gd name="connsiteY0" fmla="*/ 901065 h 901064"/>
              <a:gd name="connsiteX1" fmla="*/ 607695 w 735329"/>
              <a:gd name="connsiteY1" fmla="*/ 901065 h 901064"/>
              <a:gd name="connsiteX2" fmla="*/ 735330 w 735329"/>
              <a:gd name="connsiteY2" fmla="*/ 94297 h 901064"/>
              <a:gd name="connsiteX3" fmla="*/ 142875 w 735329"/>
              <a:gd name="connsiteY3" fmla="*/ 0 h 90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329" h="901064">
                <a:moveTo>
                  <a:pt x="0" y="901065"/>
                </a:moveTo>
                <a:lnTo>
                  <a:pt x="607695" y="901065"/>
                </a:lnTo>
                <a:lnTo>
                  <a:pt x="735330" y="94297"/>
                </a:lnTo>
                <a:lnTo>
                  <a:pt x="142875" y="0"/>
                </a:lnTo>
                <a:close/>
              </a:path>
            </a:pathLst>
          </a:custGeom>
          <a:solidFill>
            <a:srgbClr val="E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B80561-C77E-B64D-AD34-DD0DDCD61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A36E41BD-D5AA-5544-AE29-64662670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344059"/>
            <a:ext cx="774015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7B96E17-89B4-C34A-87E4-B7AA60D6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9375" y="6344059"/>
            <a:ext cx="9493250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3BEC953F-1FDF-6A4C-BF2C-BC9CF188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125" y="6344059"/>
            <a:ext cx="777875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2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  <p:bldP spid="12" grpId="0" animBg="1"/>
      <p:bldP spid="13" grpId="0" animBg="1"/>
      <p:bldP spid="15" grpId="0" animBg="1"/>
      <p:bldP spid="15" grpId="1" animBg="1"/>
      <p:bldP spid="15" grpId="2" animBg="1"/>
      <p:bldP spid="1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EF5A-D566-4F33-82B2-B751821DD9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2874" y="2506763"/>
            <a:ext cx="6588126" cy="18444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B53C43-F4D2-4EF2-AA3B-F9A15F5B43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32375" cy="6858000"/>
          </a:xfrm>
        </p:spPr>
        <p:txBody>
          <a:bodyPr vert="horz" lIns="0" tIns="0" rIns="0" bIns="0" rtlCol="0" anchor="ctr">
            <a:normAutofit/>
          </a:bodyPr>
          <a:lstStyle>
            <a:lvl1pPr algn="ctr">
              <a:buNone/>
              <a:defRPr lang="en-GB" sz="2400" baseline="0"/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Click the icon to insert a picture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38B9EB0-D24A-7D45-B490-491CCDA0D4D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0999" y="6344059"/>
            <a:ext cx="774015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4DD58AD-1E2C-5843-90A1-C97D8CCAF3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49375" y="6344059"/>
            <a:ext cx="9493250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6082A1F-27E5-ED4F-AC25-6CE339F08B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33125" y="6344059"/>
            <a:ext cx="777875" cy="371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 Slide- Tex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62DC8-443E-E049-A768-A164F965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D4A2F-BFE9-6A43-BE92-308AF8EE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458B-5F1B-984E-868C-A9D39A34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B2987-42AC-0748-A611-2A3DF0265B57}"/>
              </a:ext>
            </a:extLst>
          </p:cNvPr>
          <p:cNvSpPr/>
          <p:nvPr userDrawn="1"/>
        </p:nvSpPr>
        <p:spPr>
          <a:xfrm>
            <a:off x="-1" y="900420"/>
            <a:ext cx="3095625" cy="264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22EDC7-7C7F-C343-B0DF-859A7BAD3B33}"/>
              </a:ext>
            </a:extLst>
          </p:cNvPr>
          <p:cNvSpPr/>
          <p:nvPr userDrawn="1"/>
        </p:nvSpPr>
        <p:spPr>
          <a:xfrm>
            <a:off x="3095624" y="3543412"/>
            <a:ext cx="3000375" cy="264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37B3B7-D94B-A649-A68E-830A83496724}"/>
              </a:ext>
            </a:extLst>
          </p:cNvPr>
          <p:cNvSpPr/>
          <p:nvPr userDrawn="1"/>
        </p:nvSpPr>
        <p:spPr>
          <a:xfrm>
            <a:off x="6096000" y="900420"/>
            <a:ext cx="3000375" cy="264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AAC2E-171F-DF4F-AF35-DB838B6DF27D}"/>
              </a:ext>
            </a:extLst>
          </p:cNvPr>
          <p:cNvSpPr/>
          <p:nvPr userDrawn="1"/>
        </p:nvSpPr>
        <p:spPr>
          <a:xfrm>
            <a:off x="9096374" y="3543412"/>
            <a:ext cx="3095625" cy="2642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D12884B-95D8-B147-B3A8-DD95BD1C4E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1093788"/>
            <a:ext cx="2721467" cy="2291970"/>
          </a:xfrm>
        </p:spPr>
        <p:txBody>
          <a:bodyPr anchor="ctr" anchorCtr="0"/>
          <a:lstStyle>
            <a:lvl1pPr>
              <a:buNone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C69AD56-61CA-C44B-9078-259F3F7BC0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5624" y="900113"/>
            <a:ext cx="3000375" cy="26431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76DC3FF-631D-004C-B62B-7918D47610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1521" y="1093788"/>
            <a:ext cx="2721467" cy="2291970"/>
          </a:xfrm>
        </p:spPr>
        <p:txBody>
          <a:bodyPr anchor="ctr" anchorCtr="0"/>
          <a:lstStyle>
            <a:lvl1pPr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05712514-33A4-E540-BE25-540ECAC507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98491" y="900113"/>
            <a:ext cx="3093508" cy="26431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8600A58A-74AF-2D42-8635-F7867DD2F2A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541713"/>
            <a:ext cx="3090333" cy="26431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F23BD0-3993-234F-8E50-248907658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27388" y="3735388"/>
            <a:ext cx="2721467" cy="2291970"/>
          </a:xfrm>
        </p:spPr>
        <p:txBody>
          <a:bodyPr anchor="ctr" anchorCtr="0"/>
          <a:lstStyle>
            <a:lvl1pPr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5B2A812A-6D3A-1E44-9EC8-3138CFB493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2824" y="3541713"/>
            <a:ext cx="3000375" cy="26431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8A76973F-D24C-BF4F-BD71-C564FA815C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72588" y="3735388"/>
            <a:ext cx="2721467" cy="2291970"/>
          </a:xfrm>
        </p:spPr>
        <p:txBody>
          <a:bodyPr anchor="ctr" anchorCtr="0"/>
          <a:lstStyle>
            <a:lvl1pPr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7C4AC31C-24B5-0A4A-8B17-EC0F086F2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42672"/>
            <a:ext cx="8666684" cy="306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/>
      <p:bldP spid="2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AB345-3804-CB40-A421-8D4A65BE2BDD}"/>
              </a:ext>
            </a:extLst>
          </p:cNvPr>
          <p:cNvSpPr/>
          <p:nvPr userDrawn="1"/>
        </p:nvSpPr>
        <p:spPr>
          <a:xfrm>
            <a:off x="0" y="930254"/>
            <a:ext cx="12192000" cy="52927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l"/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36352804-5B40-0D45-BD42-9AF8AA304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5591" r="6776" b="5591"/>
          <a:stretch/>
        </p:blipFill>
        <p:spPr>
          <a:xfrm>
            <a:off x="0" y="930254"/>
            <a:ext cx="3713672" cy="5292745"/>
          </a:xfrm>
          <a:custGeom>
            <a:avLst/>
            <a:gdLst>
              <a:gd name="connsiteX0" fmla="*/ -229 w 4029983"/>
              <a:gd name="connsiteY0" fmla="*/ -323 h 5666917"/>
              <a:gd name="connsiteX1" fmla="*/ 4029754 w 4029983"/>
              <a:gd name="connsiteY1" fmla="*/ -323 h 5666917"/>
              <a:gd name="connsiteX2" fmla="*/ 4029754 w 4029983"/>
              <a:gd name="connsiteY2" fmla="*/ 5666596 h 5666917"/>
              <a:gd name="connsiteX3" fmla="*/ -229 w 4029983"/>
              <a:gd name="connsiteY3" fmla="*/ 5666596 h 566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983" h="5666917">
                <a:moveTo>
                  <a:pt x="-229" y="-323"/>
                </a:moveTo>
                <a:lnTo>
                  <a:pt x="4029754" y="-323"/>
                </a:lnTo>
                <a:lnTo>
                  <a:pt x="4029754" y="5666596"/>
                </a:lnTo>
                <a:lnTo>
                  <a:pt x="-229" y="5666596"/>
                </a:lnTo>
                <a:close/>
              </a:path>
            </a:pathLst>
          </a:cu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E4F5308-24AE-5B4E-9E6F-2FC0DC35C7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7906" y="3773679"/>
            <a:ext cx="7723094" cy="2048385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8066C5B-318F-5D43-8A1F-70885E6EF6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7906" y="1251136"/>
            <a:ext cx="7723094" cy="2365375"/>
          </a:xfrm>
        </p:spPr>
        <p:txBody>
          <a:bodyPr anchor="b" anchorCtr="0"/>
          <a:lstStyle>
            <a:lvl1pPr algn="l">
              <a:defRPr sz="40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3F2DED-7A44-0342-8769-DF362AE425FE}"/>
              </a:ext>
            </a:extLst>
          </p:cNvPr>
          <p:cNvSpPr/>
          <p:nvPr userDrawn="1"/>
        </p:nvSpPr>
        <p:spPr>
          <a:xfrm>
            <a:off x="0" y="927400"/>
            <a:ext cx="12192000" cy="529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l"/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2290BA-49A3-B641-B4D6-625BB0250D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" t="2296" r="2297" b="15626"/>
          <a:stretch/>
        </p:blipFill>
        <p:spPr>
          <a:xfrm>
            <a:off x="7862681" y="930253"/>
            <a:ext cx="4345108" cy="5295600"/>
          </a:xfrm>
          <a:custGeom>
            <a:avLst/>
            <a:gdLst>
              <a:gd name="connsiteX0" fmla="*/ -101 w 4025365"/>
              <a:gd name="connsiteY0" fmla="*/ -322 h 5671434"/>
              <a:gd name="connsiteX1" fmla="*/ 4025264 w 4025365"/>
              <a:gd name="connsiteY1" fmla="*/ -322 h 5671434"/>
              <a:gd name="connsiteX2" fmla="*/ 4025264 w 4025365"/>
              <a:gd name="connsiteY2" fmla="*/ 5671112 h 5671434"/>
              <a:gd name="connsiteX3" fmla="*/ -101 w 4025365"/>
              <a:gd name="connsiteY3" fmla="*/ 5671112 h 567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5365" h="5671434">
                <a:moveTo>
                  <a:pt x="-101" y="-322"/>
                </a:moveTo>
                <a:lnTo>
                  <a:pt x="4025264" y="-322"/>
                </a:lnTo>
                <a:lnTo>
                  <a:pt x="4025264" y="5671112"/>
                </a:lnTo>
                <a:lnTo>
                  <a:pt x="-101" y="5671112"/>
                </a:lnTo>
                <a:close/>
              </a:path>
            </a:pathLst>
          </a:custGeom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AF7AC0A-DF2A-B246-AE85-CFEFD60FB4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99" y="3773679"/>
            <a:ext cx="7149354" cy="2048385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4CFD675-A8C7-A043-9A6E-7A8C34206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1251136"/>
            <a:ext cx="7149354" cy="2365375"/>
          </a:xfrm>
        </p:spPr>
        <p:txBody>
          <a:bodyPr anchor="b" anchorCtr="0"/>
          <a:lstStyle>
            <a:lvl1pPr algn="l">
              <a:defRPr sz="40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7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4EC8A-367C-3C48-8CF9-F717A9F55A58}"/>
              </a:ext>
            </a:extLst>
          </p:cNvPr>
          <p:cNvSpPr/>
          <p:nvPr userDrawn="1"/>
        </p:nvSpPr>
        <p:spPr>
          <a:xfrm>
            <a:off x="0" y="939053"/>
            <a:ext cx="12192000" cy="529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l"/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AFEC0E-AE30-C54D-8A88-380508855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" t="5936" r="6788" b="12233"/>
          <a:stretch/>
        </p:blipFill>
        <p:spPr>
          <a:xfrm>
            <a:off x="0" y="939054"/>
            <a:ext cx="4236930" cy="5295600"/>
          </a:xfrm>
          <a:custGeom>
            <a:avLst/>
            <a:gdLst>
              <a:gd name="connsiteX0" fmla="*/ 13 w 4026253"/>
              <a:gd name="connsiteY0" fmla="*/ -305 h 5671487"/>
              <a:gd name="connsiteX1" fmla="*/ 4026267 w 4026253"/>
              <a:gd name="connsiteY1" fmla="*/ -305 h 5671487"/>
              <a:gd name="connsiteX2" fmla="*/ 4026267 w 4026253"/>
              <a:gd name="connsiteY2" fmla="*/ 5671184 h 5671487"/>
              <a:gd name="connsiteX3" fmla="*/ 13 w 4026253"/>
              <a:gd name="connsiteY3" fmla="*/ 5671184 h 56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253" h="5671487">
                <a:moveTo>
                  <a:pt x="13" y="-305"/>
                </a:moveTo>
                <a:lnTo>
                  <a:pt x="4026267" y="-305"/>
                </a:lnTo>
                <a:lnTo>
                  <a:pt x="4026267" y="5671184"/>
                </a:lnTo>
                <a:lnTo>
                  <a:pt x="13" y="5671184"/>
                </a:lnTo>
                <a:close/>
              </a:path>
            </a:pathLst>
          </a:cu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D8D3471-9D2D-9446-B88F-FB8D619080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928" y="1251136"/>
            <a:ext cx="7193071" cy="2365375"/>
          </a:xfrm>
        </p:spPr>
        <p:txBody>
          <a:bodyPr anchor="b" anchorCtr="0"/>
          <a:lstStyle>
            <a:lvl1pPr algn="l">
              <a:defRPr sz="4000" b="1" i="0">
                <a:solidFill>
                  <a:schemeClr val="tx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8991D-95CC-8D43-B66F-C74128B60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8038" y="3773488"/>
            <a:ext cx="7192962" cy="214471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0C1AC2-92A4-E14B-B1B1-B99E7C029B1F}"/>
              </a:ext>
            </a:extLst>
          </p:cNvPr>
          <p:cNvSpPr/>
          <p:nvPr userDrawn="1"/>
        </p:nvSpPr>
        <p:spPr>
          <a:xfrm>
            <a:off x="0" y="939052"/>
            <a:ext cx="12192000" cy="5283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l"/>
            <a:endParaRPr lang="en-GB" dirty="0">
              <a:solidFill>
                <a:schemeClr val="tx1"/>
              </a:solidFill>
              <a:latin typeface="Azo Sans" panose="020B0603030303020204" pitchFamily="34" charset="0"/>
            </a:endParaRPr>
          </a:p>
        </p:txBody>
      </p:sp>
      <p:pic>
        <p:nvPicPr>
          <p:cNvPr id="12" name="Graphic 5">
            <a:extLst>
              <a:ext uri="{FF2B5EF4-FFF2-40B4-BE49-F238E27FC236}">
                <a16:creationId xmlns:a16="http://schemas.microsoft.com/office/drawing/2014/main" id="{DBBF8F1A-9B1B-0F4B-A74F-A4FEDF4C5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9" t="3960" r="26715" b="8691"/>
          <a:stretch/>
        </p:blipFill>
        <p:spPr>
          <a:xfrm>
            <a:off x="7599427" y="939052"/>
            <a:ext cx="4592573" cy="5283948"/>
          </a:xfrm>
          <a:custGeom>
            <a:avLst/>
            <a:gdLst>
              <a:gd name="connsiteX0" fmla="*/ -253 w 7077456"/>
              <a:gd name="connsiteY0" fmla="*/ -322 h 5670305"/>
              <a:gd name="connsiteX1" fmla="*/ 7077204 w 7077456"/>
              <a:gd name="connsiteY1" fmla="*/ -322 h 5670305"/>
              <a:gd name="connsiteX2" fmla="*/ 7077204 w 7077456"/>
              <a:gd name="connsiteY2" fmla="*/ 5669984 h 5670305"/>
              <a:gd name="connsiteX3" fmla="*/ -253 w 7077456"/>
              <a:gd name="connsiteY3" fmla="*/ 5669984 h 567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7456" h="5670305">
                <a:moveTo>
                  <a:pt x="-253" y="-322"/>
                </a:moveTo>
                <a:lnTo>
                  <a:pt x="7077204" y="-322"/>
                </a:lnTo>
                <a:lnTo>
                  <a:pt x="7077204" y="5669984"/>
                </a:lnTo>
                <a:lnTo>
                  <a:pt x="-253" y="5669984"/>
                </a:lnTo>
                <a:close/>
              </a:path>
            </a:pathLst>
          </a:cu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AF7AC0A-DF2A-B246-AE85-CFEFD60FB4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2784" y="3809469"/>
            <a:ext cx="6893860" cy="21094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4CFD675-A8C7-A043-9A6E-7A8C34206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784" y="1277472"/>
            <a:ext cx="6893860" cy="2435924"/>
          </a:xfrm>
        </p:spPr>
        <p:txBody>
          <a:bodyPr anchor="b" anchorCtr="0"/>
          <a:lstStyle>
            <a:lvl1pPr algn="l">
              <a:defRPr sz="40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D28F-1927-7A44-A4DE-3FC6D58C9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3866-8497-C746-90C2-2AD2DA83D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217113"/>
            <a:ext cx="11430001" cy="476682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D28F-1927-7A44-A4DE-3FC6D58C9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3866-8497-C746-90C2-2AD2DA83D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217113"/>
            <a:ext cx="5568388" cy="476682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424E6-AE58-044C-8712-B877FC2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13143-C933-3145-AA18-6DC29522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A711-64AB-1946-B91E-2B362777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4AAF3E-D2F7-6042-8B88-B3BEB2D120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8839" y="1217113"/>
            <a:ext cx="5562161" cy="476682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03F3-9E37-6749-9263-DE257A5E2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B3790-B323-2248-B53C-46F3313A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fld id="{D29C411B-1659-CC46-ACA1-F0CAD5D7A9FA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EFC2E-4873-9748-B101-9A5C2350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801E2-E13F-3D4E-B820-C33BAC5B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zo Sans" panose="020B0603030303020204" pitchFamily="34" charset="77"/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" panose="020B0603030303020204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5FC05A-29CF-E642-81D6-F1C54D304E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1212850"/>
            <a:ext cx="3657601" cy="47625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FA6CAE-0197-1243-AEFD-E15A3B10C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06888" y="1212850"/>
            <a:ext cx="7504112" cy="4762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Graph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C9CFE1-5004-4593-8741-7CA7ADBB5A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B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C520C70-149B-4234-A464-9AD3ABEB16A9}"/>
              </a:ext>
            </a:extLst>
          </p:cNvPr>
          <p:cNvSpPr/>
          <p:nvPr userDrawn="1"/>
        </p:nvSpPr>
        <p:spPr>
          <a:xfrm>
            <a:off x="-3918776" y="0"/>
            <a:ext cx="7821827" cy="55234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986AC4-BD05-4179-A630-D83B8F1CE97F}"/>
              </a:ext>
            </a:extLst>
          </p:cNvPr>
          <p:cNvSpPr/>
          <p:nvPr userDrawn="1"/>
        </p:nvSpPr>
        <p:spPr>
          <a:xfrm>
            <a:off x="8746737" y="0"/>
            <a:ext cx="5525161" cy="55251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76655-D9DE-44D4-AA26-08340ECD0C4F}"/>
              </a:ext>
            </a:extLst>
          </p:cNvPr>
          <p:cNvSpPr/>
          <p:nvPr userDrawn="1"/>
        </p:nvSpPr>
        <p:spPr>
          <a:xfrm>
            <a:off x="0" y="5523470"/>
            <a:ext cx="12192000" cy="133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537E9-3CDB-7749-9AAE-D62742B49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795322"/>
            <a:ext cx="7556500" cy="362826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aseline="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465EDB-E7D6-8641-87E6-26DE1ED61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6240869"/>
            <a:ext cx="7556500" cy="362826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14343-9A03-5549-98B6-F74AEA686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72684" y="1907910"/>
            <a:ext cx="3256592" cy="1720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F23C253-8261-7F4B-9EBF-B0163B9F24B4}"/>
              </a:ext>
            </a:extLst>
          </p:cNvPr>
          <p:cNvSpPr txBox="1">
            <a:spLocks/>
          </p:cNvSpPr>
          <p:nvPr userDrawn="1"/>
        </p:nvSpPr>
        <p:spPr>
          <a:xfrm>
            <a:off x="10645274" y="6006861"/>
            <a:ext cx="1274380" cy="36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r>
              <a:rPr lang="en-GB" sz="2000" baseline="0" dirty="0"/>
              <a:t>iom3.org</a:t>
            </a:r>
            <a:endParaRPr lang="en-US" sz="2000" baseline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DCCBD-4E01-408C-B1A4-4F107F24E371}"/>
              </a:ext>
            </a:extLst>
          </p:cNvPr>
          <p:cNvSpPr/>
          <p:nvPr userDrawn="1"/>
        </p:nvSpPr>
        <p:spPr>
          <a:xfrm>
            <a:off x="10321160" y="0"/>
            <a:ext cx="1870840" cy="55234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0.03889 L 4.16667E-6 2.22222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0.03472 L 4.16667E-6 -2.59259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9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4.16667E-6 -0.03472 L 4.16667E-6 -2.59259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7" grpId="0"/>
      <p:bldP spid="3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03F3-9E37-6749-9263-DE257A5E2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B3790-B323-2248-B53C-46F3313A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fld id="{1E1DA140-AD15-8049-8963-FA6A389479F2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EFC2E-4873-9748-B101-9A5C2350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801E2-E13F-3D4E-B820-C33BAC5B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zo Sans" panose="020B0603030303020204" pitchFamily="34" charset="77"/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" panose="020B0603030303020204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5FC05A-29CF-E642-81D6-F1C54D304E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1212850"/>
            <a:ext cx="5596288" cy="47625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FA6CAE-0197-1243-AEFD-E15A3B10C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4713" y="1212850"/>
            <a:ext cx="5596287" cy="4762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6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03F3-9E37-6749-9263-DE257A5E2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B3790-B323-2248-B53C-46F3313AA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fld id="{200FEC09-647E-904E-809C-41508A55ECAC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EFC2E-4873-9748-B101-9A5C2350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Azo Sans Light" panose="020B0403030303020204" pitchFamily="34" charset="77"/>
              </a:defRPr>
            </a:lvl1pPr>
          </a:lstStyle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801E2-E13F-3D4E-B820-C33BAC5B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Azo Sans" panose="020B0603030303020204" pitchFamily="34" charset="77"/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" panose="020B0603030303020204" pitchFamily="34" charset="77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5FC05A-29CF-E642-81D6-F1C54D304E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8" y="1212850"/>
            <a:ext cx="3553049" cy="47625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FA6CAE-0197-1243-AEFD-E15A3B10C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55183" y="1212850"/>
            <a:ext cx="3681634" cy="47625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DADE1B97-C5E2-5340-8026-FAA0A754F1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58732" y="1212850"/>
            <a:ext cx="3552268" cy="4762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28EE-0F05-624A-9414-4FD386291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7E0EE-0F62-B340-A24B-27FD036E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4299-F50E-5C41-A5E3-0105DAF7FEC1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591FE-8720-6341-A7C6-9B53310B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63A8A-0A7A-CF4C-B812-3FFEB7A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C604543-EF62-844C-A77D-2CB72AAB7C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0999" y="1221713"/>
            <a:ext cx="3565968" cy="47584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966A6CAF-303A-7149-BC8E-FF9221DA105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50284" y="1221713"/>
            <a:ext cx="3689949" cy="47584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5AB7302F-5D5D-B943-AA70-1806B560453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243551" y="1221713"/>
            <a:ext cx="3567450" cy="47584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28EE-0F05-624A-9414-4FD386291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7E0EE-0F62-B340-A24B-27FD036E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CADE-F0A2-394C-B67F-5B1EF51FB90E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591FE-8720-6341-A7C6-9B53310B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63A8A-0A7A-CF4C-B812-3FFEB7A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15" name="Chart Placeholder 6">
            <a:extLst>
              <a:ext uri="{FF2B5EF4-FFF2-40B4-BE49-F238E27FC236}">
                <a16:creationId xmlns:a16="http://schemas.microsoft.com/office/drawing/2014/main" id="{80F8853C-C1CA-9240-93CC-D153192A638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80999" y="1198562"/>
            <a:ext cx="5568388" cy="4808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51C513B7-2AC4-F64C-BF15-C14FE4FA95DB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7264" y="1198561"/>
            <a:ext cx="5568388" cy="4808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28EE-0F05-624A-9414-4FD386291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7E0EE-0F62-B340-A24B-27FD036E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28CC-B39D-4842-B193-43900ECD4C47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591FE-8720-6341-A7C6-9B53310B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63A8A-0A7A-CF4C-B812-3FFEB7A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BECD11A1-63E5-2145-9F7A-1EC12AFAA05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038601" y="1250575"/>
            <a:ext cx="7772399" cy="46661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9234E-1AFE-7040-9BF2-D757265F01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999" y="1250950"/>
            <a:ext cx="3357564" cy="46656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228EE-0F05-624A-9414-4FD386291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7E0EE-0F62-B340-A24B-27FD036E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28CC-B39D-4842-B193-43900ECD4C47}" type="datetime1">
              <a:rPr lang="en-GB" smtClean="0"/>
              <a:t>10/03/2022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591FE-8720-6341-A7C6-9B53310B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63A8A-0A7A-CF4C-B812-3FFEB7A0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pPr/>
              <a:t>‹#›</a:t>
            </a:fld>
            <a:endParaRPr lang="en-US" dirty="0">
              <a:latin typeface="Azo Sans Light" panose="020B0403030303020204" pitchFamily="34" charset="77"/>
            </a:endParaRPr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BECD11A1-63E5-2145-9F7A-1EC12AFAA05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80999" y="1076961"/>
            <a:ext cx="11430001" cy="48397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BAD85-5772-3A43-9C59-70412EBD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11A9-65B6-6B48-8E8A-0EBFF3C79BC8}" type="datetime1">
              <a:rPr lang="en-GB" smtClean="0"/>
              <a:t>10/03/2022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1D82-F0D2-614C-8BA7-3DC510AC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127C-B05D-1043-8E0B-1599B8B8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Ani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BAD85-5772-3A43-9C59-70412EBD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11A9-65B6-6B48-8E8A-0EBFF3C79BC8}" type="datetime1">
              <a:rPr lang="en-GB" smtClean="0"/>
              <a:t>10/03/2022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1D82-F0D2-614C-8BA7-3DC510AC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E127C-B05D-1043-8E0B-1599B8B8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IOM3 logo animation, RED to RED.mp4" descr="IOM3 logo animation, RED to RED.mp4">
            <a:hlinkClick r:id="" action="ppaction://media"/>
            <a:extLst>
              <a:ext uri="{FF2B5EF4-FFF2-40B4-BE49-F238E27FC236}">
                <a16:creationId xmlns:a16="http://schemas.microsoft.com/office/drawing/2014/main" id="{F21A0022-8DAF-6A40-8AC9-0D70367B9B9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2C7308-8C9E-43A5-B35F-EED56C7A0A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6C601-CE6B-8A40-8F80-C98DD66DBFA6}"/>
              </a:ext>
            </a:extLst>
          </p:cNvPr>
          <p:cNvSpPr txBox="1"/>
          <p:nvPr userDrawn="1"/>
        </p:nvSpPr>
        <p:spPr>
          <a:xfrm>
            <a:off x="381000" y="6110623"/>
            <a:ext cx="2428875" cy="4857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Reg Charity No. 269275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Patron HM The Queen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6B6887-1D79-364F-81F0-B5E20F199D2C}"/>
              </a:ext>
            </a:extLst>
          </p:cNvPr>
          <p:cNvSpPr txBox="1">
            <a:spLocks/>
          </p:cNvSpPr>
          <p:nvPr userDrawn="1"/>
        </p:nvSpPr>
        <p:spPr>
          <a:xfrm>
            <a:off x="9825370" y="6167774"/>
            <a:ext cx="1985963" cy="3714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Azo Sans" panose="020B0603030303020204" pitchFamily="34" charset="77"/>
                <a:ea typeface="+mj-ea"/>
                <a:cs typeface="+mj-cs"/>
              </a:rPr>
              <a:t>+44(0)20 7451 7300</a:t>
            </a:r>
          </a:p>
          <a:p>
            <a:pPr algn="r"/>
            <a:r>
              <a:rPr lang="en-GB" sz="1500" baseline="0" dirty="0">
                <a:solidFill>
                  <a:schemeClr val="bg1"/>
                </a:solidFill>
                <a:latin typeface="Azo Sans" panose="020B0603030303020204" pitchFamily="34" charset="77"/>
              </a:rPr>
              <a:t>iom3.org</a:t>
            </a:r>
            <a:endParaRPr lang="en-US" sz="1500" baseline="0" dirty="0">
              <a:solidFill>
                <a:schemeClr val="bg1"/>
              </a:solidFill>
              <a:latin typeface="Azo Sans" panose="020B0603030303020204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FAE82C-9981-40FB-B727-A88A70A70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257" y="401249"/>
            <a:ext cx="4663118" cy="17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2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E23748-744A-D74B-81ED-5C7E2B19A601}"/>
              </a:ext>
            </a:extLst>
          </p:cNvPr>
          <p:cNvSpPr/>
          <p:nvPr userDrawn="1"/>
        </p:nvSpPr>
        <p:spPr>
          <a:xfrm>
            <a:off x="0" y="-2104"/>
            <a:ext cx="12192000" cy="6880648"/>
          </a:xfrm>
          <a:prstGeom prst="rect">
            <a:avLst/>
          </a:prstGeom>
          <a:solidFill>
            <a:srgbClr val="44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CAC9A-82DB-454B-AD3D-4BAC111FAA63}"/>
              </a:ext>
            </a:extLst>
          </p:cNvPr>
          <p:cNvSpPr/>
          <p:nvPr userDrawn="1"/>
        </p:nvSpPr>
        <p:spPr>
          <a:xfrm>
            <a:off x="8589141" y="-2104"/>
            <a:ext cx="3602858" cy="6888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3">
            <a:extLst>
              <a:ext uri="{FF2B5EF4-FFF2-40B4-BE49-F238E27FC236}">
                <a16:creationId xmlns:a16="http://schemas.microsoft.com/office/drawing/2014/main" id="{704676BE-F513-7E46-A216-25665D873812}"/>
              </a:ext>
            </a:extLst>
          </p:cNvPr>
          <p:cNvSpPr/>
          <p:nvPr userDrawn="1"/>
        </p:nvSpPr>
        <p:spPr>
          <a:xfrm>
            <a:off x="-1163400" y="-1"/>
            <a:ext cx="9752541" cy="688686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8202A1-9BF5-9944-8596-324B036B6E2B}"/>
              </a:ext>
            </a:extLst>
          </p:cNvPr>
          <p:cNvSpPr/>
          <p:nvPr userDrawn="1"/>
        </p:nvSpPr>
        <p:spPr>
          <a:xfrm>
            <a:off x="4985344" y="6216"/>
            <a:ext cx="7207591" cy="6876286"/>
          </a:xfrm>
          <a:prstGeom prst="ellipse">
            <a:avLst/>
          </a:prstGeom>
          <a:solidFill>
            <a:srgbClr val="B7B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6C601-CE6B-8A40-8F80-C98DD66DBFA6}"/>
              </a:ext>
            </a:extLst>
          </p:cNvPr>
          <p:cNvSpPr txBox="1"/>
          <p:nvPr userDrawn="1"/>
        </p:nvSpPr>
        <p:spPr>
          <a:xfrm>
            <a:off x="381000" y="6110623"/>
            <a:ext cx="2428875" cy="4857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Reg Charity No. 269275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Patron HM The Queen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6B6887-1D79-364F-81F0-B5E20F199D2C}"/>
              </a:ext>
            </a:extLst>
          </p:cNvPr>
          <p:cNvSpPr txBox="1">
            <a:spLocks/>
          </p:cNvSpPr>
          <p:nvPr userDrawn="1"/>
        </p:nvSpPr>
        <p:spPr>
          <a:xfrm>
            <a:off x="9825370" y="6167774"/>
            <a:ext cx="1985963" cy="3714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Azo Sans" panose="020B0603030303020204" pitchFamily="34" charset="77"/>
                <a:ea typeface="+mj-ea"/>
                <a:cs typeface="+mj-cs"/>
              </a:rPr>
              <a:t>+44(0)20 7451 7300</a:t>
            </a:r>
          </a:p>
          <a:p>
            <a:pPr algn="r"/>
            <a:r>
              <a:rPr lang="en-GB" sz="1500" baseline="0" dirty="0">
                <a:solidFill>
                  <a:schemeClr val="bg1"/>
                </a:solidFill>
                <a:latin typeface="Azo Sans" panose="020B0603030303020204" pitchFamily="34" charset="77"/>
              </a:rPr>
              <a:t>iom3.org</a:t>
            </a:r>
            <a:endParaRPr lang="en-US" sz="1500" baseline="0" dirty="0">
              <a:solidFill>
                <a:schemeClr val="bg1"/>
              </a:solidFill>
              <a:latin typeface="Azo Sans" panose="020B0603030303020204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FAE82C-9981-40FB-B727-A88A70A70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257" y="401249"/>
            <a:ext cx="4663118" cy="17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965716A-71E8-4F62-AFFC-3C44CC9B2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52" t="13914" r="2352" b="13914"/>
          <a:stretch/>
        </p:blipFill>
        <p:spPr>
          <a:xfrm>
            <a:off x="0" y="-1"/>
            <a:ext cx="12192000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976655-D9DE-44D4-AA26-08340ECD0C4F}"/>
              </a:ext>
            </a:extLst>
          </p:cNvPr>
          <p:cNvSpPr/>
          <p:nvPr userDrawn="1"/>
        </p:nvSpPr>
        <p:spPr>
          <a:xfrm>
            <a:off x="0" y="5523470"/>
            <a:ext cx="12192000" cy="133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537E9-3CDB-7749-9AAE-D62742B49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795322"/>
            <a:ext cx="7556500" cy="362826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aseline="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465EDB-E7D6-8641-87E6-26DE1ED61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6240869"/>
            <a:ext cx="7556500" cy="362826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838075-4921-45E2-95A9-C8465D68D3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03240" y="1132397"/>
            <a:ext cx="5185519" cy="32586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2727A7E-1C1E-4031-ADC9-A7B9AF6DD428}"/>
              </a:ext>
            </a:extLst>
          </p:cNvPr>
          <p:cNvSpPr txBox="1">
            <a:spLocks/>
          </p:cNvSpPr>
          <p:nvPr userDrawn="1"/>
        </p:nvSpPr>
        <p:spPr>
          <a:xfrm>
            <a:off x="10645274" y="5993414"/>
            <a:ext cx="1274380" cy="36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r>
              <a:rPr lang="en-GB" sz="2000" baseline="0" dirty="0"/>
              <a:t>iom3.org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2522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0 3.7037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0.03889 L 4.16667E-6 2.2222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0.03472 L 4.16667E-6 -2.59259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4.16667E-6 -0.03472 L 4.16667E-6 -2.59259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- Training Acad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2C7308-8C9E-43A5-B35F-EED56C7A0A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6C601-CE6B-8A40-8F80-C98DD66DBFA6}"/>
              </a:ext>
            </a:extLst>
          </p:cNvPr>
          <p:cNvSpPr txBox="1"/>
          <p:nvPr userDrawn="1"/>
        </p:nvSpPr>
        <p:spPr>
          <a:xfrm>
            <a:off x="381000" y="6110623"/>
            <a:ext cx="2428875" cy="485775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Reg Charity No. 269275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Patron HM The Queen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6B6887-1D79-364F-81F0-B5E20F199D2C}"/>
              </a:ext>
            </a:extLst>
          </p:cNvPr>
          <p:cNvSpPr txBox="1">
            <a:spLocks/>
          </p:cNvSpPr>
          <p:nvPr userDrawn="1"/>
        </p:nvSpPr>
        <p:spPr>
          <a:xfrm>
            <a:off x="9825370" y="6167774"/>
            <a:ext cx="1985963" cy="3714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kern="1200" baseline="0" dirty="0">
                <a:solidFill>
                  <a:schemeClr val="bg1"/>
                </a:solidFill>
                <a:effectLst/>
                <a:latin typeface="Azo Sans" panose="020B0603030303020204" pitchFamily="34" charset="77"/>
                <a:ea typeface="+mj-ea"/>
                <a:cs typeface="+mj-cs"/>
              </a:rPr>
              <a:t>+44(0)20 7451 7300</a:t>
            </a:r>
          </a:p>
          <a:p>
            <a:pPr algn="r"/>
            <a:r>
              <a:rPr lang="en-GB" sz="1500" baseline="0" dirty="0">
                <a:solidFill>
                  <a:schemeClr val="bg1"/>
                </a:solidFill>
                <a:latin typeface="Azo Sans" panose="020B0603030303020204" pitchFamily="34" charset="77"/>
              </a:rPr>
              <a:t>iom3.org</a:t>
            </a:r>
            <a:endParaRPr lang="en-US" sz="1500" baseline="0" dirty="0">
              <a:solidFill>
                <a:schemeClr val="bg1"/>
              </a:solidFill>
              <a:latin typeface="Azo Sans" panose="020B0603030303020204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FAE82C-9981-40FB-B727-A88A70A701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2473" y="401249"/>
            <a:ext cx="4316686" cy="17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Training Academ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965716A-71E8-4F62-AFFC-3C44CC9B2B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"/>
            <a:ext cx="12191996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976655-D9DE-44D4-AA26-08340ECD0C4F}"/>
              </a:ext>
            </a:extLst>
          </p:cNvPr>
          <p:cNvSpPr/>
          <p:nvPr userDrawn="1"/>
        </p:nvSpPr>
        <p:spPr>
          <a:xfrm>
            <a:off x="0" y="5523470"/>
            <a:ext cx="12192000" cy="133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537E9-3CDB-7749-9AAE-D62742B49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795322"/>
            <a:ext cx="7556500" cy="362826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aseline="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465EDB-E7D6-8641-87E6-26DE1ED61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6240869"/>
            <a:ext cx="7556500" cy="362826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838075-4921-45E2-95A9-C8465D68D3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3240" y="1736055"/>
            <a:ext cx="5178715" cy="20470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2727A7E-1C1E-4031-ADC9-A7B9AF6DD428}"/>
              </a:ext>
            </a:extLst>
          </p:cNvPr>
          <p:cNvSpPr txBox="1">
            <a:spLocks/>
          </p:cNvSpPr>
          <p:nvPr userDrawn="1"/>
        </p:nvSpPr>
        <p:spPr>
          <a:xfrm>
            <a:off x="10645274" y="5993414"/>
            <a:ext cx="1274380" cy="362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zo Sans Medium" panose="020B0603030303020204" pitchFamily="34" charset="77"/>
                <a:ea typeface="+mj-ea"/>
                <a:cs typeface="+mj-cs"/>
              </a:defRPr>
            </a:lvl1pPr>
          </a:lstStyle>
          <a:p>
            <a:r>
              <a:rPr lang="en-GB" sz="2000" baseline="0" dirty="0"/>
              <a:t>iom3.org</a:t>
            </a:r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7584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9 L 0 3.7037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0.03889 L 4.16667E-6 2.22222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0.03472 L 4.16667E-6 -2.59259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750"/>
                  </p:stCondLst>
                  <p:childTnLst>
                    <p:animMotion origin="layout" path="M 4.16667E-6 -0.03472 L 4.16667E-6 -2.59259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 - Custom Photo">
    <p:bg>
      <p:bgPr>
        <a:solidFill>
          <a:srgbClr val="F6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4216DAE-AFF1-40EA-891B-F1DA01CBF0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523470"/>
          </a:xfrm>
          <a:custGeom>
            <a:avLst/>
            <a:gdLst>
              <a:gd name="connsiteX0" fmla="*/ 0 w 12192000"/>
              <a:gd name="connsiteY0" fmla="*/ 0 h 5523470"/>
              <a:gd name="connsiteX1" fmla="*/ 12192000 w 12192000"/>
              <a:gd name="connsiteY1" fmla="*/ 0 h 5523470"/>
              <a:gd name="connsiteX2" fmla="*/ 12192000 w 12192000"/>
              <a:gd name="connsiteY2" fmla="*/ 5523470 h 5523470"/>
              <a:gd name="connsiteX3" fmla="*/ 0 w 12192000"/>
              <a:gd name="connsiteY3" fmla="*/ 5523470 h 552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23470">
                <a:moveTo>
                  <a:pt x="0" y="0"/>
                </a:moveTo>
                <a:lnTo>
                  <a:pt x="12192000" y="0"/>
                </a:lnTo>
                <a:lnTo>
                  <a:pt x="12192000" y="5523470"/>
                </a:lnTo>
                <a:lnTo>
                  <a:pt x="0" y="552347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Click the icon to insert a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7537E9-3CDB-7749-9AAE-D62742B49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835663"/>
            <a:ext cx="7556500" cy="362826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100000"/>
              </a:lnSpc>
              <a:defRPr sz="3200" baseline="0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5465EDB-E7D6-8641-87E6-26DE1ED61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6281210"/>
            <a:ext cx="7556500" cy="362826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 Name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9E1F304-8F9C-4B42-A9C7-1827F030B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9762" y="5946775"/>
            <a:ext cx="36099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3889 L 4.16667E-6 -4.81481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472 L 4.16667E-6 -1.11111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9" grpId="1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4.16667E-6 -0.03472 L 4.16667E-6 -1.11111E-6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173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6C8F4F-9D34-7641-A421-2515294B47AE}"/>
              </a:ext>
            </a:extLst>
          </p:cNvPr>
          <p:cNvSpPr/>
          <p:nvPr userDrawn="1"/>
        </p:nvSpPr>
        <p:spPr>
          <a:xfrm>
            <a:off x="0" y="-2104"/>
            <a:ext cx="12192000" cy="6880648"/>
          </a:xfrm>
          <a:prstGeom prst="rect">
            <a:avLst/>
          </a:prstGeom>
          <a:solidFill>
            <a:srgbClr val="44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19B07B-0445-DC49-9FA8-868B2CBA1EBD}"/>
              </a:ext>
            </a:extLst>
          </p:cNvPr>
          <p:cNvSpPr/>
          <p:nvPr userDrawn="1"/>
        </p:nvSpPr>
        <p:spPr>
          <a:xfrm>
            <a:off x="8589141" y="-2104"/>
            <a:ext cx="3602858" cy="6888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3">
            <a:extLst>
              <a:ext uri="{FF2B5EF4-FFF2-40B4-BE49-F238E27FC236}">
                <a16:creationId xmlns:a16="http://schemas.microsoft.com/office/drawing/2014/main" id="{16E2DDA3-6141-C443-AE37-7EF5ECEEEAC2}"/>
              </a:ext>
            </a:extLst>
          </p:cNvPr>
          <p:cNvSpPr/>
          <p:nvPr userDrawn="1"/>
        </p:nvSpPr>
        <p:spPr>
          <a:xfrm>
            <a:off x="-1163400" y="-1"/>
            <a:ext cx="9752541" cy="6886865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6A65ED-91AC-094C-8569-76F1D19B9308}"/>
              </a:ext>
            </a:extLst>
          </p:cNvPr>
          <p:cNvSpPr/>
          <p:nvPr userDrawn="1"/>
        </p:nvSpPr>
        <p:spPr>
          <a:xfrm>
            <a:off x="4985344" y="6216"/>
            <a:ext cx="7207591" cy="6876286"/>
          </a:xfrm>
          <a:prstGeom prst="ellipse">
            <a:avLst/>
          </a:prstGeom>
          <a:solidFill>
            <a:srgbClr val="B7B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6D53C-D900-F947-B5A5-73920BC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236D3-A054-AC4B-B513-4A892E14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B2822-9B6A-804F-AA5E-5C0D9746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7341B0-7578-E849-A6C9-F4E842BF49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98868"/>
            <a:ext cx="9144000" cy="2048385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A2B865-8E47-B748-80FB-CB85F4C8A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8B1B35-3A18-0543-A3B7-FD8774379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076325"/>
            <a:ext cx="9144000" cy="2365375"/>
          </a:xfrm>
        </p:spPr>
        <p:txBody>
          <a:bodyPr anchor="b" anchorCtr="0"/>
          <a:lstStyle>
            <a:lvl1pPr algn="ctr">
              <a:defRPr sz="4000" b="1" i="0"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C5272D9B-10EC-A145-9CDC-5C72D5986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6D53C-D900-F947-B5A5-73920BC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236D3-A054-AC4B-B513-4A892E14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B2822-9B6A-804F-AA5E-5C0D9746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A2B865-8E47-B748-80FB-CB85F4C8A5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FC707436-05B1-9D43-8C7A-C24FA022D9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98868"/>
            <a:ext cx="9144000" cy="2048385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421DA55-BED9-7D4A-9276-E56E253D69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076325"/>
            <a:ext cx="9144000" cy="2365375"/>
          </a:xfrm>
        </p:spPr>
        <p:txBody>
          <a:bodyPr anchor="b" anchorCtr="0"/>
          <a:lstStyle>
            <a:lvl1pPr algn="ctr">
              <a:defRPr sz="4000" b="1" i="0"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1218D486-58C6-CE4F-BCED-86861E104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96" y="0"/>
            <a:ext cx="12214996" cy="687093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6D53C-D900-F947-B5A5-73920BC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236D3-A054-AC4B-B513-4A892E14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B2822-9B6A-804F-AA5E-5C0D9746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A2B865-8E47-B748-80FB-CB85F4C8A5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68BB1CC0-5031-AD45-8CE6-E4260C67BF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98868"/>
            <a:ext cx="9144000" cy="2048385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FF8D050-EAF0-A849-A40B-81432F632D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076325"/>
            <a:ext cx="9144000" cy="2365375"/>
          </a:xfrm>
        </p:spPr>
        <p:txBody>
          <a:bodyPr anchor="b" anchorCtr="0"/>
          <a:lstStyle>
            <a:lvl1pPr algn="ctr">
              <a:defRPr sz="4000" b="1" i="0"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EE96CBE-D200-2148-B46E-FA7A848D3D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6D53C-D900-F947-B5A5-73920BC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236D3-A054-AC4B-B513-4A892E14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B2822-9B6A-804F-AA5E-5C0D9746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A2B865-8E47-B748-80FB-CB85F4C8A5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1E7845F2-0CB7-5142-A886-A128C6C8B8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98868"/>
            <a:ext cx="9144000" cy="2048385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8F90285-1B2B-8349-A46B-9C9631227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1076325"/>
            <a:ext cx="9144000" cy="2365375"/>
          </a:xfrm>
        </p:spPr>
        <p:txBody>
          <a:bodyPr anchor="b" anchorCtr="0"/>
          <a:lstStyle>
            <a:lvl1pPr algn="ctr">
              <a:defRPr sz="4000" b="1" i="0"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91DE6-821C-3847-BB4B-E8031C51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30602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F529A-327A-A74D-A241-49B521752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270000"/>
            <a:ext cx="11430001" cy="4953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B63DA-5F3C-7147-8844-42051E938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9" y="6344059"/>
            <a:ext cx="774015" cy="3714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tx1"/>
                </a:solidFill>
                <a:latin typeface="Azo Sans Light" panose="020B0403030303020204" pitchFamily="34" charset="77"/>
              </a:defRPr>
            </a:lvl1pPr>
          </a:lstStyle>
          <a:p>
            <a:fld id="{F1A2DD5C-A1F6-B245-89B2-0C1EBC6B2E4D}" type="datetime1">
              <a:rPr lang="en-GB" smtClean="0"/>
              <a:pPr/>
              <a:t>10/03/2022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F6868-3A89-ED40-AEFB-EA31486C9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9375" y="6344059"/>
            <a:ext cx="9493250" cy="3714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aseline="0">
                <a:solidFill>
                  <a:schemeClr val="tx1"/>
                </a:solidFill>
                <a:latin typeface="Azo Sans Light" panose="020B0403030303020204" pitchFamily="34" charset="77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968CF-3D31-B343-B60D-C9BBE336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125" y="6344059"/>
            <a:ext cx="777875" cy="3714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aseline="0">
                <a:solidFill>
                  <a:schemeClr val="tx1"/>
                </a:solidFill>
                <a:latin typeface="Azo Sans Light" panose="020B0403030303020204" pitchFamily="34" charset="77"/>
              </a:defRPr>
            </a:lvl1pPr>
          </a:lstStyle>
          <a:p>
            <a:fld id="{320F74EF-1A2A-834A-A53A-EF4212033ED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944A1-C1E3-1E4A-95C5-1D407251075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763" y="265471"/>
            <a:ext cx="1264237" cy="460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95A7B-3C2E-9445-AFCF-FD3C83F28374}"/>
              </a:ext>
            </a:extLst>
          </p:cNvPr>
          <p:cNvSpPr txBox="1"/>
          <p:nvPr userDrawn="1"/>
        </p:nvSpPr>
        <p:spPr>
          <a:xfrm>
            <a:off x="470647" y="94129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sz="2000" baseline="0" dirty="0"/>
          </a:p>
        </p:txBody>
      </p:sp>
    </p:spTree>
    <p:extLst>
      <p:ext uri="{BB962C8B-B14F-4D97-AF65-F5344CB8AC3E}">
        <p14:creationId xmlns:p14="http://schemas.microsoft.com/office/powerpoint/2010/main" val="402930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3" r:id="rId2"/>
    <p:sldLayoutId id="2147483667" r:id="rId3"/>
    <p:sldLayoutId id="2147483704" r:id="rId4"/>
    <p:sldLayoutId id="2147483668" r:id="rId5"/>
    <p:sldLayoutId id="2147483684" r:id="rId6"/>
    <p:sldLayoutId id="2147483685" r:id="rId7"/>
    <p:sldLayoutId id="2147483686" r:id="rId8"/>
    <p:sldLayoutId id="2147483687" r:id="rId9"/>
    <p:sldLayoutId id="2147483670" r:id="rId10"/>
    <p:sldLayoutId id="2147483671" r:id="rId11"/>
    <p:sldLayoutId id="2147483682" r:id="rId12"/>
    <p:sldLayoutId id="2147483699" r:id="rId13"/>
    <p:sldLayoutId id="2147483700" r:id="rId14"/>
    <p:sldLayoutId id="2147483701" r:id="rId15"/>
    <p:sldLayoutId id="2147483702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8" r:id="rId25"/>
    <p:sldLayoutId id="2147483696" r:id="rId26"/>
    <p:sldLayoutId id="2147483703" r:id="rId27"/>
    <p:sldLayoutId id="2147483666" r:id="rId28"/>
    <p:sldLayoutId id="2147483697" r:id="rId29"/>
    <p:sldLayoutId id="2147483705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Azo Sans Medium" panose="020B06030303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 baseline="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 baseline="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30" userDrawn="1">
          <p15:clr>
            <a:srgbClr val="F26B43"/>
          </p15:clr>
        </p15:guide>
        <p15:guide id="5" pos="850" userDrawn="1">
          <p15:clr>
            <a:srgbClr val="F26B43"/>
          </p15:clr>
        </p15:guide>
        <p15:guide id="6" pos="1340" userDrawn="1">
          <p15:clr>
            <a:srgbClr val="F26B43"/>
          </p15:clr>
        </p15:guide>
        <p15:guide id="7" pos="1460" userDrawn="1">
          <p15:clr>
            <a:srgbClr val="F26B43"/>
          </p15:clr>
        </p15:guide>
        <p15:guide id="8" pos="1950" userDrawn="1">
          <p15:clr>
            <a:srgbClr val="F26B43"/>
          </p15:clr>
        </p15:guide>
        <p15:guide id="9" pos="2070" userDrawn="1">
          <p15:clr>
            <a:srgbClr val="F26B43"/>
          </p15:clr>
        </p15:guide>
        <p15:guide id="10" pos="2560" userDrawn="1">
          <p15:clr>
            <a:srgbClr val="F26B43"/>
          </p15:clr>
        </p15:guide>
        <p15:guide id="11" pos="2680" userDrawn="1">
          <p15:clr>
            <a:srgbClr val="F26B43"/>
          </p15:clr>
        </p15:guide>
        <p15:guide id="12" pos="3170" userDrawn="1">
          <p15:clr>
            <a:srgbClr val="F26B43"/>
          </p15:clr>
        </p15:guide>
        <p15:guide id="13" pos="3290" userDrawn="1">
          <p15:clr>
            <a:srgbClr val="F26B43"/>
          </p15:clr>
        </p15:guide>
        <p15:guide id="14" pos="3780" userDrawn="1">
          <p15:clr>
            <a:srgbClr val="F26B43"/>
          </p15:clr>
        </p15:guide>
        <p15:guide id="15" pos="3900" userDrawn="1">
          <p15:clr>
            <a:srgbClr val="F26B43"/>
          </p15:clr>
        </p15:guide>
        <p15:guide id="16" pos="4390" userDrawn="1">
          <p15:clr>
            <a:srgbClr val="F26B43"/>
          </p15:clr>
        </p15:guide>
        <p15:guide id="17" pos="4510" userDrawn="1">
          <p15:clr>
            <a:srgbClr val="F26B43"/>
          </p15:clr>
        </p15:guide>
        <p15:guide id="18" pos="5000" userDrawn="1">
          <p15:clr>
            <a:srgbClr val="F26B43"/>
          </p15:clr>
        </p15:guide>
        <p15:guide id="19" pos="5120" userDrawn="1">
          <p15:clr>
            <a:srgbClr val="F26B43"/>
          </p15:clr>
        </p15:guide>
        <p15:guide id="20" pos="5610" userDrawn="1">
          <p15:clr>
            <a:srgbClr val="F26B43"/>
          </p15:clr>
        </p15:guide>
        <p15:guide id="21" pos="5730" userDrawn="1">
          <p15:clr>
            <a:srgbClr val="F26B43"/>
          </p15:clr>
        </p15:guide>
        <p15:guide id="22" pos="6220" userDrawn="1">
          <p15:clr>
            <a:srgbClr val="F26B43"/>
          </p15:clr>
        </p15:guide>
        <p15:guide id="23" pos="6340" userDrawn="1">
          <p15:clr>
            <a:srgbClr val="F26B43"/>
          </p15:clr>
        </p15:guide>
        <p15:guide id="24" pos="6830" userDrawn="1">
          <p15:clr>
            <a:srgbClr val="F26B43"/>
          </p15:clr>
        </p15:guide>
        <p15:guide id="25" pos="6950" userDrawn="1">
          <p15:clr>
            <a:srgbClr val="F26B43"/>
          </p15:clr>
        </p15:guide>
        <p15:guide id="26" pos="7440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20" userDrawn="1">
          <p15:clr>
            <a:srgbClr val="F26B43"/>
          </p15:clr>
        </p15:guide>
        <p15:guide id="29" orient="horz" pos="800" userDrawn="1">
          <p15:clr>
            <a:srgbClr val="F26B43"/>
          </p15:clr>
        </p15:guide>
        <p15:guide id="30" orient="horz" pos="39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om3.org/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om3.org/" TargetMode="Externa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om3.org/events-awards/ems-event-calendar.html?topic=membership" TargetMode="Externa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m3.org/linkedin" TargetMode="External"/><Relationship Id="rId2" Type="http://schemas.openxmlformats.org/officeDocument/2006/relationships/hyperlink" Target="http://www.facebook.com/iom3globalnetwork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1FC9-A16E-4F66-A974-9F705AF3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Membership Matters!!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9167A-F6AA-4285-A874-B4D366993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Sarah Boad CEng CSci FIMMM, </a:t>
            </a:r>
          </a:p>
          <a:p>
            <a:r>
              <a:rPr lang="en-GB" dirty="0"/>
              <a:t>Membership Development Manager</a:t>
            </a:r>
          </a:p>
        </p:txBody>
      </p:sp>
    </p:spTree>
    <p:extLst>
      <p:ext uri="{BB962C8B-B14F-4D97-AF65-F5344CB8AC3E}">
        <p14:creationId xmlns:p14="http://schemas.microsoft.com/office/powerpoint/2010/main" val="28854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1486128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NETWORKING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04" y="1439054"/>
            <a:ext cx="11430001" cy="476682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Arial" panose="020B0604020202020204" pitchFamily="34" charset="0"/>
                <a:ea typeface="MS PGothic" panose="020B0600070205080204" pitchFamily="34" charset="-128"/>
              </a:rPr>
              <a:t>Attend Events organised by Affiliated Local Societies such as </a:t>
            </a:r>
            <a:r>
              <a:rPr lang="en-GB" altLang="en-US" sz="2000" dirty="0" err="1">
                <a:latin typeface="Arial" panose="020B0604020202020204" pitchFamily="34" charset="0"/>
                <a:ea typeface="MS PGothic" panose="020B0600070205080204" pitchFamily="34" charset="-128"/>
              </a:rPr>
              <a:t>MinSouth</a:t>
            </a: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Arial" panose="020B0604020202020204" pitchFamily="34" charset="0"/>
                <a:ea typeface="MS PGothic" panose="020B0600070205080204" pitchFamily="34" charset="-128"/>
              </a:rPr>
              <a:t>Access to the Technical Community Network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Arial" panose="020B0604020202020204" pitchFamily="34" charset="0"/>
                <a:ea typeface="MS PGothic" panose="020B0600070205080204" pitchFamily="34" charset="-128"/>
              </a:rPr>
              <a:t>Member Networks such as WIM3; SECC; IOM3Pride; EMM3; ADM3</a:t>
            </a: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MEMBERSHIP GRADES – IOM3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Student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(PG – yearly membership) - UG package to cover course + 1st year</a:t>
            </a:r>
          </a:p>
          <a:p>
            <a:pPr marL="742950" lvl="1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6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Graduate (</a:t>
            </a:r>
            <a:r>
              <a:rPr lang="en-GB" altLang="en-US" sz="2400" b="1" dirty="0" err="1">
                <a:latin typeface="+mn-lt"/>
                <a:ea typeface="MS PGothic" panose="020B0600070205080204" pitchFamily="34" charset="-128"/>
              </a:rPr>
              <a:t>GradIMMM</a:t>
            </a: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). 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Degree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6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 err="1">
                <a:latin typeface="+mn-lt"/>
                <a:ea typeface="MS PGothic" panose="020B0600070205080204" pitchFamily="34" charset="-128"/>
              </a:rPr>
              <a:t>ProfGradIMMM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- Accredited Qualification for CEng, </a:t>
            </a:r>
            <a:r>
              <a:rPr lang="en-GB" altLang="en-US" sz="2400" dirty="0" err="1">
                <a:latin typeface="+mn-lt"/>
                <a:ea typeface="MS PGothic" panose="020B0600070205080204" pitchFamily="34" charset="-128"/>
              </a:rPr>
              <a:t>IEng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, CSci + 2 years IPD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6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TIMMM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600" b="1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Associate – AIMMM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600" b="1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Professional Member (MIMMM) 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Degree level qualification + 4 years experience</a:t>
            </a:r>
          </a:p>
          <a:p>
            <a:pPr marL="285750" indent="-28575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7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Fellow (FIMMM) </a:t>
            </a: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2400" b="1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GB" altLang="en-US" sz="2400" b="1" dirty="0">
                <a:latin typeface="+mn-lt"/>
                <a:ea typeface="MS PGothic" panose="020B0600070205080204" pitchFamily="34" charset="-128"/>
                <a:hlinkClick r:id="rId2"/>
              </a:rPr>
              <a:t>www.iom3.org</a:t>
            </a:r>
            <a:r>
              <a:rPr lang="en-GB" altLang="en-US" sz="2400" b="1" dirty="0">
                <a:latin typeface="+mn-lt"/>
                <a:ea typeface="MS PGothic" panose="020B0600070205080204" pitchFamily="34" charset="-128"/>
              </a:rPr>
              <a:t> - 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membership of IOM3 - become a member – types of membership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749281"/>
          </a:xfrm>
        </p:spPr>
        <p:txBody>
          <a:bodyPr/>
          <a:lstStyle/>
          <a:p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PROFESSIONAL QUALIFICATIONS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Engineering Technician –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EngTech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Incorporated Engineer –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IEng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Chartered Engineer – CEng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Registered Science Technician -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RSciTech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Registered Scientist -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RSci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Chartered Scientist – CSci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Registered Environmental Practitioner -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REnvP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Chartered Environmentalist –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CEnv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ROGEP – Ground Engineering Professional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Minerals Reporting</a:t>
            </a:r>
          </a:p>
          <a:p>
            <a:r>
              <a:rPr lang="en-GB" dirty="0"/>
              <a:t>See </a:t>
            </a:r>
            <a:r>
              <a:rPr lang="en-GB" dirty="0">
                <a:hlinkClick r:id="rId2"/>
              </a:rPr>
              <a:t>www.iom3.org</a:t>
            </a:r>
            <a:r>
              <a:rPr lang="en-GB" dirty="0"/>
              <a:t> – Membership of IOM3 – Chartered Status – Registration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651627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PROFESSIONAL QUALIFICATIONS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Professional qualifications are awarded when: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You are educated to the appropriate level AND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You have been fully trained on the job AND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You have demonstrated that you are able to work as a professional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THE BENEFITS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Professionally qualified employee who is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Experienced and Motivated</a:t>
            </a: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Supported by a professional organisation</a:t>
            </a: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Networked with other Institute Members</a:t>
            </a: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Has access to Institute services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ACADEMIC REQUIREMENTS – 1999 onwards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CEng - accredited integrated MEng degree or equivalent;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IEng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– accredited BEng degree or equivalent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EngTech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– Level 3 qualification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(TIMMM – Level 2)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CSci /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CEnv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– Masters Level Qualification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REnvP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– Level 5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Other routes!!     Individual Case Procedure   Technical Report Route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ACADEMIC REQUIREMENTS – pre 1999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CEng - accredited BEng degree or equivalent;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IEng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– HNC / HND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Pre 1983 – no accreditation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ICP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Individual Case Procedure</a:t>
            </a:r>
          </a:p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‘Bundle’ of qualifications / experience are assessed by Membership Committee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Ask!!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TECHNICAL REPORT ROUTE / EXPERIENTIAL ROUTE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/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/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/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Different way of applying for CEng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Extra words needed (see table) to meet academic requirement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See guide for full details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Ask!!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UK-SPEC - CEng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A – Knowledge and understanding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B – Design, development and solving engineering problems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GB" sz="2400" dirty="0"/>
              <a:t>C – Responsibility, management and leadership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D – Communication and interpersonal skills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E – Personal and professional commitment</a:t>
            </a:r>
            <a:endParaRPr lang="en-US" sz="2400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19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3B53E7-6626-4F70-BE5B-AE1880C24A33}"/>
              </a:ext>
            </a:extLst>
          </p:cNvPr>
          <p:cNvSpPr txBox="1">
            <a:spLocks/>
          </p:cNvSpPr>
          <p:nvPr/>
        </p:nvSpPr>
        <p:spPr>
          <a:xfrm>
            <a:off x="919163" y="1000125"/>
            <a:ext cx="7307262" cy="34131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baseline="0">
                <a:solidFill>
                  <a:schemeClr val="tx1"/>
                </a:solidFill>
                <a:latin typeface="Azo Sans Light" panose="020B04030303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/>
              <a:t>The Engineering Council sets and maintains UK Standards for Professional Engineering Competence</a:t>
            </a:r>
          </a:p>
        </p:txBody>
      </p:sp>
    </p:spTree>
    <p:extLst>
      <p:ext uri="{BB962C8B-B14F-4D97-AF65-F5344CB8AC3E}">
        <p14:creationId xmlns:p14="http://schemas.microsoft.com/office/powerpoint/2010/main" val="32404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1663681"/>
          </a:xfrm>
        </p:spPr>
        <p:txBody>
          <a:bodyPr/>
          <a:lstStyle/>
          <a:p>
            <a:pPr algn="ctr"/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r>
              <a:rPr lang="en-US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WHO ARE WE I?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9518"/>
            <a:ext cx="11430001" cy="3844422"/>
          </a:xfrm>
        </p:spPr>
        <p:txBody>
          <a:bodyPr/>
          <a:lstStyle/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Professional body of 15,000+ members worldwide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Origins go back 150 years – Iron and Steel!</a:t>
            </a: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IOM3 formed by merger of Institute of Materials &amp; Institute of Mining &amp; Metallurgy in 2002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Since then, merged with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IoPackging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IWood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Science,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IClayTech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IVitriousEnamellers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Licenced by Engineering Council for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EngTech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IEng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and CEng  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Science Council -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RSciTech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RSci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CSci, </a:t>
            </a: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Society for the Environment –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REnvP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CEnv</a:t>
            </a: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CEnv</a:t>
            </a:r>
            <a:r>
              <a:rPr lang="en-GB" dirty="0"/>
              <a:t> APPLICATION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9FE3"/>
                </a:solidFill>
                <a:latin typeface="+mj-lt"/>
                <a:ea typeface="Tahoma" panose="020B0604030504040204" pitchFamily="34" charset="0"/>
              </a:rPr>
              <a:t>Basic Requirements:</a:t>
            </a:r>
            <a:endParaRPr lang="en-GB" altLang="en-US" sz="800" dirty="0">
              <a:latin typeface="+mj-lt"/>
              <a:ea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ea typeface="Tahoma" panose="020B0604030504040204" pitchFamily="34" charset="0"/>
              </a:rPr>
              <a:t>Membership of one of the Society’s Licensed Bodies at their required level</a:t>
            </a:r>
            <a:endParaRPr lang="en-GB" altLang="en-US" sz="800" dirty="0">
              <a:latin typeface="+mn-lt"/>
              <a:ea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At least four years of relevant work experience or equivalent</a:t>
            </a:r>
            <a:endParaRPr lang="en-GB" altLang="en-US" sz="800" dirty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Demonstratable Master’s level knowledge and understanding</a:t>
            </a:r>
            <a:endParaRPr lang="en-GB" altLang="en-US" sz="800" dirty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Agreement to the Society’s and your professional body’s Code of Professional Conduct.</a:t>
            </a:r>
          </a:p>
          <a:p>
            <a:pPr>
              <a:spcBef>
                <a:spcPct val="0"/>
              </a:spcBef>
            </a:pPr>
            <a:endParaRPr lang="en-GB" altLang="en-US" sz="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9FE3"/>
                </a:solidFill>
                <a:latin typeface="+mj-lt"/>
                <a:cs typeface="Tahoma" panose="020B0604030504040204" pitchFamily="34" charset="0"/>
              </a:rPr>
              <a:t>CEnv</a:t>
            </a:r>
            <a:r>
              <a:rPr lang="en-US" altLang="en-US" sz="3200" dirty="0">
                <a:solidFill>
                  <a:srgbClr val="009FE3"/>
                </a:solidFill>
                <a:latin typeface="+mj-lt"/>
                <a:cs typeface="Tahoma" panose="020B0604030504040204" pitchFamily="34" charset="0"/>
              </a:rPr>
              <a:t> Headline Competences:</a:t>
            </a:r>
            <a:endParaRPr lang="en-GB" altLang="en-US" sz="800" dirty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A Application of knowledge and understanding of the environment to further the  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    aims of sustainability</a:t>
            </a:r>
            <a:endParaRPr lang="en-GB" altLang="en-US" sz="8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B Leading sustainable management of the environment</a:t>
            </a:r>
            <a:endParaRPr lang="en-GB" altLang="en-US" sz="8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C Effective communication and interpersonal skills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595959"/>
                </a:solidFill>
                <a:latin typeface="+mn-lt"/>
                <a:cs typeface="Tahoma" panose="020B0604030504040204" pitchFamily="34" charset="0"/>
              </a:rPr>
              <a:t>D </a:t>
            </a:r>
            <a:r>
              <a:rPr lang="en-US" altLang="en-US" sz="2400" dirty="0">
                <a:latin typeface="+mn-lt"/>
              </a:rPr>
              <a:t>Personal commitment to professional standards, </a:t>
            </a:r>
            <a:r>
              <a:rPr lang="en-US" altLang="en-US" sz="2400" dirty="0" err="1">
                <a:latin typeface="+mn-lt"/>
              </a:rPr>
              <a:t>recognising</a:t>
            </a:r>
            <a:r>
              <a:rPr lang="en-US" altLang="en-US" sz="2400" dirty="0">
                <a:latin typeface="+mn-lt"/>
              </a:rPr>
              <a:t> obligations to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    society, the profession and the environment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n-lt"/>
                <a:ea typeface="MS PGothic" panose="020B0600070205080204" pitchFamily="34" charset="-128"/>
              </a:rPr>
              <a:t>CHARTERED SCIENTIST COMPETENCES &amp; COMMITMENTS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algn="l" rtl="0" eaLnBrk="1" fontAlgn="base" latinLnBrk="0" hangingPunct="1">
              <a:lnSpc>
                <a:spcPts val="4025"/>
              </a:lnSpc>
              <a:spcBef>
                <a:spcPts val="590"/>
              </a:spcBef>
              <a:spcAft>
                <a:spcPts val="0"/>
              </a:spcAft>
            </a:pPr>
            <a:endParaRPr lang="en-US" sz="1800" b="0" i="0" u="none" strike="noStrike" kern="1200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pPr marL="91440" algn="l" rtl="0" eaLnBrk="1" fontAlgn="base" latinLnBrk="0" hangingPunct="1">
              <a:lnSpc>
                <a:spcPts val="4025"/>
              </a:lnSpc>
              <a:spcBef>
                <a:spcPts val="59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A - Application of knowledge &amp; understanding</a:t>
            </a:r>
            <a:endParaRPr lang="en-GB" sz="2400" b="0" i="0" u="none" strike="noStrike" dirty="0">
              <a:effectLst/>
              <a:latin typeface="+mn-lt"/>
            </a:endParaRPr>
          </a:p>
          <a:p>
            <a:pPr marL="91440" algn="l" rtl="0" eaLnBrk="1" fontAlgn="base" latinLnBrk="0" hangingPunct="1">
              <a:lnSpc>
                <a:spcPts val="4025"/>
              </a:lnSpc>
              <a:spcBef>
                <a:spcPts val="565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B – Practices, Personal responsibility</a:t>
            </a:r>
            <a:endParaRPr lang="en-GB" sz="2400" b="0" i="0" u="none" strike="noStrike" dirty="0">
              <a:effectLst/>
              <a:latin typeface="+mn-lt"/>
            </a:endParaRPr>
          </a:p>
          <a:p>
            <a:pPr marL="91440" algn="l" rtl="0" eaLnBrk="1" fontAlgn="base" latinLnBrk="0" hangingPunct="1">
              <a:lnSpc>
                <a:spcPts val="4025"/>
              </a:lnSpc>
              <a:spcBef>
                <a:spcPts val="565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C - Interpersonal skills</a:t>
            </a:r>
            <a:endParaRPr lang="en-GB" sz="2400" b="0" i="0" u="none" strike="noStrike" dirty="0">
              <a:effectLst/>
              <a:latin typeface="+mn-lt"/>
            </a:endParaRPr>
          </a:p>
          <a:p>
            <a:pPr marL="91440" algn="l" rtl="0" eaLnBrk="1" fontAlgn="base" latinLnBrk="0" hangingPunct="1">
              <a:lnSpc>
                <a:spcPts val="4025"/>
              </a:lnSpc>
              <a:spcBef>
                <a:spcPts val="59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D - Professional practice</a:t>
            </a:r>
            <a:endParaRPr lang="en-GB" sz="2400" b="0" i="0" u="none" strike="noStrike" dirty="0">
              <a:effectLst/>
              <a:latin typeface="+mn-lt"/>
            </a:endParaRPr>
          </a:p>
          <a:p>
            <a:pPr marL="91440" algn="l" rtl="0" eaLnBrk="1" fontAlgn="base" latinLnBrk="0" hangingPunct="1">
              <a:lnSpc>
                <a:spcPts val="4025"/>
              </a:lnSpc>
              <a:spcBef>
                <a:spcPts val="565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solidFill>
                  <a:srgbClr val="000000"/>
                </a:solidFill>
                <a:effectLst/>
                <a:latin typeface="+mn-lt"/>
              </a:rPr>
              <a:t>E - Professionalism</a:t>
            </a:r>
            <a:endParaRPr lang="en-GB" sz="2400" b="0" i="0" u="none" strike="noStrike" dirty="0"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MIMMM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+mn-lt"/>
                <a:ea typeface="MS PGothic" panose="020B0600070205080204" pitchFamily="34" charset="-128"/>
              </a:rPr>
              <a:t>Level 6 qualification (degree)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8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+mn-lt"/>
                <a:ea typeface="MS PGothic" panose="020B0600070205080204" pitchFamily="34" charset="-128"/>
              </a:rPr>
              <a:t>4 years work experience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8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+mn-lt"/>
                <a:ea typeface="MS PGothic" panose="020B0600070205080204" pitchFamily="34" charset="-128"/>
              </a:rPr>
              <a:t>Experience counts!!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8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+mn-lt"/>
                <a:ea typeface="MS PGothic" panose="020B0600070205080204" pitchFamily="34" charset="-128"/>
              </a:rPr>
              <a:t>Just send in CV and Certificate(s)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8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800" dirty="0">
                <a:latin typeface="+mn-lt"/>
                <a:ea typeface="MS PGothic" panose="020B0600070205080204" pitchFamily="34" charset="-128"/>
              </a:rPr>
              <a:t>Can’t apply for Chartered Qualification unless MIMMM or FIMMM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3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CPD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z="2000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000" dirty="0">
              <a:latin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</a:rPr>
              <a:t>Engineering Council now requiring 2.0% of registrants declare CPD!!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</a:rPr>
              <a:t>All CSci / </a:t>
            </a:r>
            <a:r>
              <a:rPr lang="en-GB" altLang="en-US" sz="2000" dirty="0" err="1">
                <a:latin typeface="+mn-lt"/>
              </a:rPr>
              <a:t>CEnv</a:t>
            </a:r>
            <a:r>
              <a:rPr lang="en-GB" altLang="en-US" sz="2000" dirty="0">
                <a:latin typeface="+mn-lt"/>
              </a:rPr>
              <a:t> registrants have to submit a CPD record every year.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</a:rPr>
              <a:t>35 hours a year CPD requirement.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</a:rPr>
              <a:t>Lots of free / low cost IOM3 webinars available to view – look at the website for more information. Good time to widen your horizons!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</a:rPr>
              <a:t>Different ways of recording – whatever suits you best!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346-0D77-4CCB-8616-0507C463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PROFESSIONAL GRADE APPLICATION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6364-8626-4376-9E68-3C347970E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Application Form</a:t>
            </a:r>
          </a:p>
          <a:p>
            <a:pPr eaLnBrk="1" hangingPunct="1"/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PRR – ~5 sides A4 – 1</a:t>
            </a:r>
            <a:r>
              <a:rPr lang="en-GB" altLang="en-US" sz="2000" baseline="30000" dirty="0">
                <a:latin typeface="+mn-lt"/>
                <a:ea typeface="MS PGothic" panose="020B0600070205080204" pitchFamily="34" charset="-128"/>
              </a:rPr>
              <a:t>st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person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10 Minute Presentation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1 / 2 Referees – reports / no report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CPD records   - Forms A and B or other; Annual Professional Development Plan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Copy of Applicant’s Personal Details Page from passport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Interview – Interviewed by 2 of your Peers (not CSci)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NB No application fee!!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5223-6114-4CD8-9F54-70548D37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D9AE-EA3E-41F7-9FEB-54CE31B0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AC-BE09-4660-A64B-2F9F5DCF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346-0D77-4CCB-8616-0507C463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CEng COMPETENCES AND COMMITMENTS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662AE5-378C-42FF-B603-4D5C6423F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667076"/>
              </p:ext>
            </p:extLst>
          </p:nvPr>
        </p:nvGraphicFramePr>
        <p:xfrm>
          <a:off x="1447059" y="1526958"/>
          <a:ext cx="7892250" cy="3800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6125">
                  <a:extLst>
                    <a:ext uri="{9D8B030D-6E8A-4147-A177-3AD203B41FA5}">
                      <a16:colId xmlns:a16="http://schemas.microsoft.com/office/drawing/2014/main" val="862152838"/>
                    </a:ext>
                  </a:extLst>
                </a:gridCol>
                <a:gridCol w="3946125">
                  <a:extLst>
                    <a:ext uri="{9D8B030D-6E8A-4147-A177-3AD203B41FA5}">
                      <a16:colId xmlns:a16="http://schemas.microsoft.com/office/drawing/2014/main" val="3163894617"/>
                    </a:ext>
                  </a:extLst>
                </a:gridCol>
              </a:tblGrid>
              <a:tr h="709248">
                <a:tc rowSpan="2"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A.</a:t>
                      </a:r>
                      <a:endParaRPr lang="en-GB" sz="12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Use a combination of general and </a:t>
                      </a:r>
                      <a:r>
                        <a:rPr lang="en-US" sz="1400" dirty="0" err="1">
                          <a:effectLst/>
                        </a:rPr>
                        <a:t>specialised</a:t>
                      </a:r>
                      <a:r>
                        <a:rPr lang="en-US" sz="1400" dirty="0">
                          <a:effectLst/>
                        </a:rPr>
                        <a:t> engineering knowledge and understanding to </a:t>
                      </a:r>
                      <a:r>
                        <a:rPr lang="en-US" sz="1400" dirty="0" err="1">
                          <a:effectLst/>
                        </a:rPr>
                        <a:t>optimise</a:t>
                      </a:r>
                      <a:r>
                        <a:rPr lang="en-US" sz="1400" dirty="0">
                          <a:effectLst/>
                        </a:rPr>
                        <a:t> the application of existing and emerging technology.</a:t>
                      </a:r>
                      <a:endParaRPr lang="en-GB" sz="1400" dirty="0">
                        <a:effectLst/>
                      </a:endParaRPr>
                    </a:p>
                    <a:p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maintained and extended a sound theoretical</a:t>
                      </a:r>
                      <a:br>
                        <a:rPr lang="en-GB" sz="1050" dirty="0"/>
                      </a:b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approach to enable them to develop their particular role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7895710"/>
                  </a:ext>
                </a:extLst>
              </a:tr>
              <a:tr h="11146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2.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developing technological solutions to unusual or 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challenging problems, using their knowledge and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understanding and/or dealing with complex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technical issues or situations with significant levels of 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risk.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535491"/>
                  </a:ext>
                </a:extLst>
              </a:tr>
              <a:tr h="488875">
                <a:tc rowSpan="3"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B.</a:t>
                      </a:r>
                      <a:endParaRPr lang="en-GB" sz="1400" dirty="0">
                        <a:effectLst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Design, development and solving</a:t>
                      </a:r>
                      <a:br>
                        <a:rPr lang="en-GB" sz="1400" dirty="0"/>
                      </a:b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engineering problems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 an active role in the identification and definition of</a:t>
                      </a:r>
                      <a:br>
                        <a:rPr lang="en-GB" sz="1050" dirty="0"/>
                      </a:b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requirements, problems and opportunities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670566"/>
                  </a:ext>
                </a:extLst>
              </a:tr>
              <a:tr h="7344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2     .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identify the appropriate investigations and research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needed to undertake the design, development and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required to complete an engineering task and 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conduct these activities effectively</a:t>
                      </a:r>
                      <a:r>
                        <a:rPr lang="en-US" sz="1050" dirty="0">
                          <a:effectLst/>
                        </a:rPr>
                        <a:t>.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8513718"/>
                  </a:ext>
                </a:extLst>
              </a:tr>
              <a:tr h="73331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3.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implement engineering tasks and evaluate the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effectiveness of engineering solutions.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3749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5223-6114-4CD8-9F54-70548D37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D9AE-EA3E-41F7-9FEB-54CE31B0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AC-BE09-4660-A64B-2F9F5DCF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346-0D77-4CCB-8616-0507C463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CEng COMPETENCES AND COMMITMENTS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5223-6114-4CD8-9F54-70548D37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D9AE-EA3E-41F7-9FEB-54CE31B0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AC-BE09-4660-A64B-2F9F5DCF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A9B6956-C8D1-407E-9C88-8C3580B89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072406"/>
              </p:ext>
            </p:extLst>
          </p:nvPr>
        </p:nvGraphicFramePr>
        <p:xfrm>
          <a:off x="1155013" y="1278384"/>
          <a:ext cx="9493250" cy="4989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6625">
                  <a:extLst>
                    <a:ext uri="{9D8B030D-6E8A-4147-A177-3AD203B41FA5}">
                      <a16:colId xmlns:a16="http://schemas.microsoft.com/office/drawing/2014/main" val="3368445833"/>
                    </a:ext>
                  </a:extLst>
                </a:gridCol>
                <a:gridCol w="4746625">
                  <a:extLst>
                    <a:ext uri="{9D8B030D-6E8A-4147-A177-3AD203B41FA5}">
                      <a16:colId xmlns:a16="http://schemas.microsoft.com/office/drawing/2014/main" val="329174420"/>
                    </a:ext>
                  </a:extLst>
                </a:gridCol>
              </a:tblGrid>
              <a:tr h="276350">
                <a:tc rowSpan="4"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C.</a:t>
                      </a:r>
                      <a:endParaRPr lang="en-GB" sz="1200" dirty="0">
                        <a:effectLst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Responsibility, management and leadership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the work and resources needed to enable effective</a:t>
                      </a:r>
                      <a:br>
                        <a:rPr lang="en-GB" sz="1050" dirty="0"/>
                      </a:b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 of a significant engineering task or project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4840805"/>
                  </a:ext>
                </a:extLst>
              </a:tr>
              <a:tr h="3754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2.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(organise, direct and control), programme or schedule,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budget and resource elements of a significant engineering task or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8413212"/>
                  </a:ext>
                </a:extLst>
              </a:tr>
              <a:tr h="4805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3.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Lead teams or technical specialisms and assist others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meet changing technical and managerial needs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0198811"/>
                  </a:ext>
                </a:extLst>
              </a:tr>
              <a:tr h="3754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4.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Bring about continuous quality improvement and promote best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5436911"/>
                  </a:ext>
                </a:extLst>
              </a:tr>
              <a:tr h="375418">
                <a:tc rowSpan="3"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 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 and interpersonal skills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Communicate effectively with</a:t>
                      </a:r>
                      <a:br>
                        <a:rPr lang="en-GB" sz="1050" dirty="0"/>
                      </a:b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others, at all levels, in English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0810099"/>
                  </a:ext>
                </a:extLst>
              </a:tr>
              <a:tr h="23202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2.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Clearly present and discuss proposals, justifications and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conclusions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5782865"/>
                  </a:ext>
                </a:extLst>
              </a:tr>
              <a:tr h="2355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3.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Demonstrate personal and social skills and awareness of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diversity and inclusion issues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5645160"/>
                  </a:ext>
                </a:extLst>
              </a:tr>
              <a:tr h="289385">
                <a:tc rowSpan="5">
                  <a:txBody>
                    <a:bodyPr/>
                    <a:lstStyle/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Personal and professional commitment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 and comply with relevant codes of conduct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1561799"/>
                  </a:ext>
                </a:extLst>
              </a:tr>
              <a:tr h="2928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2.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 the safety implications of their role and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manage, apply and improve safe systems of work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6251168"/>
                  </a:ext>
                </a:extLst>
              </a:tr>
              <a:tr h="468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3.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 the principles of sustainable development and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them in their work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9578293"/>
                  </a:ext>
                </a:extLst>
              </a:tr>
              <a:tr h="563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lvl="0" indent="-228600">
                        <a:buFont typeface="+mj-lt"/>
                        <a:buAutoNum type="arabicPeriod" startAt="4"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Carry out and record the Continuing Professional Development  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(CPD) necessary to maintain and enhance competence in their own      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area of practice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3077739"/>
                  </a:ext>
                </a:extLst>
              </a:tr>
              <a:tr h="5631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900" dirty="0">
                          <a:effectLst/>
                        </a:rPr>
                        <a:t>5.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 the ethical issues that may arise in their role and</a:t>
                      </a:r>
                      <a:br>
                        <a:rPr lang="en-GB" sz="1050" dirty="0"/>
                      </a:br>
                      <a:r>
                        <a:rPr lang="en-GB" sz="1050" dirty="0"/>
                        <a:t>         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carry out their responsibilities in an ethical manner.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17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1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346-0D77-4CCB-8616-0507C463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PROFESSIONAL GRADE APPLICATION - PRESENTATION</a:t>
            </a:r>
            <a:b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6364-8626-4376-9E68-3C347970E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402671"/>
            <a:ext cx="11532834" cy="4714043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Title slide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Project outline and applicant’s role in it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Methodology applied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Technical and management challenges encountered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Outcomes – this can be financial, technical, and include potential applications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Key lessons learnt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Thank you slide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Back-up slides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cs typeface="Calibri" panose="020F0502020204030204" pitchFamily="34" charset="0"/>
            </a:endParaRPr>
          </a:p>
          <a:p>
            <a:r>
              <a:rPr lang="en-GB" altLang="en-US" sz="2000" dirty="0">
                <a:latin typeface="+mn-lt"/>
                <a:cs typeface="Calibri" panose="020F0502020204030204" pitchFamily="34" charset="0"/>
              </a:rPr>
              <a:t>Only the 300 word abstract sent in with the application – not the presentation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5223-6114-4CD8-9F54-70548D37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D9AE-EA3E-41F7-9FEB-54CE31B0B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EDAC-BE09-4660-A64B-2F9F5DCF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988978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n-lt"/>
                <a:ea typeface="MS PGothic" panose="020B0600070205080204" pitchFamily="34" charset="-128"/>
              </a:rPr>
              <a:t>APPLICATION NOTES - OTHER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Membership Workshops – CEng; CEng via TRR; CSci;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CEnv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; FIMMM – see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  <a:hlinkClick r:id="rId2"/>
              </a:rPr>
              <a:t>https://www.iom3.org/events-awards/ems-event-calendar.html?topic=membership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           (search IOM3 Events – Topic – Membership). Must be a MIMMM to attend CEng etc  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           workshops, and logged in to book a place). Well worth attending – very high success rate!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988978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n-lt"/>
                <a:ea typeface="MS PGothic" panose="020B0600070205080204" pitchFamily="34" charset="-128"/>
              </a:rPr>
              <a:t>PROFESSIONAL DEVELOPMENT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Young Persons’ Lecture Competition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Soft Skills Seminars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Local Society Meetings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Webinars / Courses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Professional Qualification Workshops </a:t>
            </a:r>
            <a:r>
              <a:rPr lang="en-GB" altLang="en-US" sz="2000" dirty="0" err="1">
                <a:latin typeface="+mn-lt"/>
                <a:ea typeface="MS PGothic" panose="020B0600070205080204" pitchFamily="34" charset="-128"/>
              </a:rPr>
              <a:t>eg</a:t>
            </a: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 CEng, FIMMM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Technical Conferences and Meetings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Access to Information Services FREE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Access to a Mentor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767037"/>
          </a:xfrm>
        </p:spPr>
        <p:txBody>
          <a:bodyPr/>
          <a:lstStyle/>
          <a:p>
            <a:pPr algn="ctr"/>
            <a:br>
              <a:rPr lang="en-US" dirty="0">
                <a:solidFill>
                  <a:srgbClr val="BB1111"/>
                </a:solidFill>
                <a:latin typeface="HelveticaNeue LT 57 Cn" charset="0"/>
              </a:rPr>
            </a:br>
            <a:r>
              <a:rPr lang="en-US" dirty="0">
                <a:solidFill>
                  <a:srgbClr val="BB1111"/>
                </a:solidFill>
                <a:latin typeface="+mj-lt"/>
              </a:rPr>
              <a:t>WHO ARE WE II?</a:t>
            </a:r>
            <a:br>
              <a:rPr lang="en-US" dirty="0">
                <a:solidFill>
                  <a:srgbClr val="BB1111"/>
                </a:solidFill>
                <a:latin typeface="HelveticaNeue LT 57 Cn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BB1111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The Institute of Materials, Minerals and Mining (IOM3) is a major UK engineering institution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BB1111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Its activities encompass the whole materials cycle, from exploration and extraction, through </a:t>
            </a:r>
            <a:r>
              <a:rPr lang="en-US" sz="2400" dirty="0" err="1">
                <a:latin typeface="+mn-lt"/>
              </a:rPr>
              <a:t>characterisation</a:t>
            </a:r>
            <a:r>
              <a:rPr lang="en-US" sz="2400" dirty="0">
                <a:latin typeface="+mn-lt"/>
              </a:rPr>
              <a:t>, processing, forming, finishing and application, to product recycling and land reuse.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BB1111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It exists to promote and develop all aspects of materials science and engineering, geology, mining and associated technologies, 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rgbClr val="BB1111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Mineral and petroleum engineering and extraction metallurgy, as a leading authority in the worldwide materials and mining community.</a:t>
            </a:r>
            <a:endParaRPr lang="en-US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CONTACT DETAILS</a:t>
            </a:r>
            <a:br>
              <a:rPr lang="en-US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</a:b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Website: www.iom3.org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Sarah Boad CEng CSci FIMMM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+mn-lt"/>
                <a:ea typeface="MS PGothic" panose="020B0600070205080204" pitchFamily="34" charset="-128"/>
              </a:rPr>
              <a:t>tel</a:t>
            </a: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 01926 430185 direct / voicemail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e-mail : sarah.boad@iom3.org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Twitter: @SarahBoadIOM3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THANKS FOR LISTENING !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651627"/>
          </a:xfrm>
        </p:spPr>
        <p:txBody>
          <a:bodyPr/>
          <a:lstStyle/>
          <a:p>
            <a:br>
              <a:rPr lang="en-GB" altLang="en-US" sz="3200" dirty="0">
                <a:solidFill>
                  <a:srgbClr val="C00000"/>
                </a:solidFill>
              </a:rPr>
            </a:br>
            <a:r>
              <a:rPr lang="en-GB" altLang="en-US" sz="3200" dirty="0">
                <a:solidFill>
                  <a:srgbClr val="C00000"/>
                </a:solidFill>
              </a:rPr>
              <a:t>ONLINE JOURNALS</a:t>
            </a:r>
            <a:br>
              <a:rPr lang="en-GB" altLang="en-US" sz="3200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Applied Earth Science	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Advances in Applied Ceramics – Structural, Functional and </a:t>
            </a:r>
            <a:r>
              <a:rPr lang="en-GB" altLang="en-US" sz="2400" dirty="0" err="1"/>
              <a:t>Bioceramics</a:t>
            </a:r>
            <a:endParaRPr lang="en-GB" altLang="en-US" sz="2400" dirty="0"/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Corrosion Engineering. Science &amp;</a:t>
            </a:r>
          </a:p>
          <a:p>
            <a:pPr>
              <a:lnSpc>
                <a:spcPct val="80000"/>
              </a:lnSpc>
              <a:defRPr/>
            </a:pPr>
            <a:r>
              <a:rPr lang="en-GB" altLang="en-US" sz="2400" dirty="0"/>
              <a:t>     Technology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Energy Materials – Materials Science and Engineering for Energy Systems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Interdisciplinary Science Reviews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International Heat Treatment &amp; Surface Engineering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International Materials Reviews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International Wood Products Journal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Ironmaking and Steelmaking	(inc. Steel World)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Materials Science and Technology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Mineral Processing &amp; Extractive Metallurgy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Mining Technology		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Plastics, Rubbers and Composites:   </a:t>
            </a:r>
          </a:p>
          <a:p>
            <a:pPr>
              <a:lnSpc>
                <a:spcPct val="80000"/>
              </a:lnSpc>
              <a:defRPr/>
            </a:pPr>
            <a:r>
              <a:rPr lang="en-GB" altLang="en-US" sz="2400" dirty="0"/>
              <a:t>         Macromolecular Engineering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Powder Metallurgy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Science &amp; Technology of Welding &amp; Joining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Surface Engineering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GB" altLang="en-US" sz="2400" dirty="0"/>
              <a:t>Tribology – Materials, Surfaces &amp; Interfaces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en-GB" altLang="en-US" sz="2400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767037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TECHNICAL COMMUNITIES I</a:t>
            </a:r>
            <a:br>
              <a:rPr lang="en-US" altLang="en-US" sz="2800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The British Composites Society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The Ceramics Society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Construction Materials Group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Energy Materials Group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Functional Materials Division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The Iron and Steel Society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Light Metals Division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Materials Science &amp; Technology Division 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Natural Materials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The Polymer Society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Sustainable Development</a:t>
            </a: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The Wood Technology Society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0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802547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TECHNICAL COMMUNITIES II</a:t>
            </a:r>
            <a:br>
              <a:rPr lang="en-US" altLang="en-US" sz="2800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sz="2400" b="1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 Mining Technology Division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 Energy Transition Group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 Applied Earth Science Division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 Mineral Processing &amp; Extractive Metallurgy Division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Automotive Applications Division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Biomedical Applications Division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Casting Division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The Packaging Society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latin typeface="+mn-lt"/>
              </a:rPr>
              <a:t>Surface Engineering Division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1033367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FF0000"/>
                </a:solidFill>
                <a:latin typeface="+mj-lt"/>
                <a:ea typeface="MS PGothic" panose="020B0600070205080204" pitchFamily="34" charset="-128"/>
              </a:rPr>
              <a:t>4 REASONS TO JOIN THE INSTITUTE</a:t>
            </a:r>
            <a:br>
              <a:rPr lang="en-US" altLang="en-US" dirty="0">
                <a:solidFill>
                  <a:srgbClr val="FF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sz="24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Information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Networking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Qualifications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4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+mn-lt"/>
                <a:ea typeface="MS PGothic" panose="020B0600070205080204" pitchFamily="34" charset="-128"/>
              </a:rPr>
              <a:t>Professional Development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669382"/>
          </a:xfrm>
        </p:spPr>
        <p:txBody>
          <a:bodyPr/>
          <a:lstStyle/>
          <a:p>
            <a:pPr algn="ctr"/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+mj-lt"/>
                <a:ea typeface="MS PGothic" panose="020B0600070205080204" pitchFamily="34" charset="-128"/>
              </a:rPr>
              <a:t>INFORMATION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Materials World – monthly magazine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Clay Technology – bi-monthly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Website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Social Media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Free Electronic Access to nearly 100 peer reviewed journals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Access to Library Services and Technical Advice Service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GB" altLang="en-US" sz="2000" dirty="0">
              <a:latin typeface="+mn-lt"/>
              <a:ea typeface="MS PGothic" panose="020B0600070205080204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en-US" sz="2000" dirty="0">
                <a:latin typeface="+mn-lt"/>
                <a:ea typeface="MS PGothic" panose="020B0600070205080204" pitchFamily="34" charset="-128"/>
              </a:rPr>
              <a:t>Access to premium website content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740404"/>
          </a:xfrm>
        </p:spPr>
        <p:txBody>
          <a:bodyPr/>
          <a:lstStyle/>
          <a:p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MORE INFORMATION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04" y="1198840"/>
            <a:ext cx="11430001" cy="476682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GB" altLang="en-US" sz="2000" dirty="0"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latin typeface="+mn-lt"/>
                <a:cs typeface="+mn-cs"/>
              </a:rPr>
              <a:t>Situations Vacant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latin typeface="+mn-lt"/>
                <a:cs typeface="+mn-cs"/>
              </a:rPr>
              <a:t>Reduced Rate Conference Fees and Publications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latin typeface="+mn-lt"/>
                <a:cs typeface="+mn-cs"/>
              </a:rPr>
              <a:t>Update details online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  <a:cs typeface="+mn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latin typeface="+mn-lt"/>
                <a:cs typeface="+mn-cs"/>
              </a:rPr>
              <a:t>Technical Profile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000" dirty="0">
                <a:latin typeface="+mn-lt"/>
                <a:cs typeface="+mn-cs"/>
              </a:rPr>
              <a:t>IOM3 Business Partner Programme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latin typeface="+mn-lt"/>
              <a:cs typeface="+mn-cs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4D64-918B-4429-A068-3430BA6A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2672"/>
            <a:ext cx="8666684" cy="767037"/>
          </a:xfrm>
        </p:spPr>
        <p:txBody>
          <a:bodyPr/>
          <a:lstStyle/>
          <a:p>
            <a:b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</a:br>
            <a:r>
              <a:rPr lang="en-GB" altLang="en-US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INFORMATION - SOCIAL MEDIA</a:t>
            </a:r>
            <a:br>
              <a:rPr lang="en-US" altLang="en-US" dirty="0">
                <a:solidFill>
                  <a:srgbClr val="C00000"/>
                </a:solidFill>
                <a:latin typeface="HelveticaNeue LT 57 Cn"/>
                <a:ea typeface="MS PGothic" panose="020B0600070205080204" pitchFamily="34" charset="-128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E2C42-AE5A-4CDF-A30F-BFF8204EC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7113"/>
            <a:ext cx="11430001" cy="4766827"/>
          </a:xfrm>
        </p:spPr>
        <p:txBody>
          <a:bodyPr/>
          <a:lstStyle/>
          <a:p>
            <a:pPr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/>
              <a:t>Facebook - please like!!        </a:t>
            </a:r>
            <a:r>
              <a:rPr lang="en-GB" sz="2000" u="sng" dirty="0">
                <a:hlinkClick r:id="rId2"/>
              </a:rPr>
              <a:t>www.facebook.com/iom3globalnetwork</a:t>
            </a: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/>
              <a:t>Twitter - follow @IOM3 @IOM3_SECC @IOM3_Pride @EMM3_IOM3 @claytechnology @materialsworld @sarahboadiom3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/>
              <a:t>LinkedIn – join </a:t>
            </a:r>
            <a:r>
              <a:rPr lang="en-GB" sz="2000" u="sng" dirty="0">
                <a:hlinkClick r:id="rId3"/>
              </a:rPr>
              <a:t>www.iom3.org/linkedin</a:t>
            </a:r>
            <a:r>
              <a:rPr lang="en-GB" sz="2000" dirty="0"/>
              <a:t> &amp;  ‘Women in Materials, Minerals and Mining’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/>
              <a:t>Instagram @iomthree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C068-22F0-48BA-A756-FEF21841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0D9D-79E4-4E44-9CC8-D279CDED0072}" type="datetime1">
              <a:rPr lang="en-GB" smtClean="0"/>
              <a:t>10/03/2022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5390D-4CB3-4144-9C34-2B45EF2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F531-7785-46A1-A2F2-852A9F06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F74EF-1A2A-834A-A53A-EF4212033E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OM3 Brand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00000"/>
      </a:accent1>
      <a:accent2>
        <a:srgbClr val="3844AC"/>
      </a:accent2>
      <a:accent3>
        <a:srgbClr val="DDACE6"/>
      </a:accent3>
      <a:accent4>
        <a:srgbClr val="3AAC2B"/>
      </a:accent4>
      <a:accent5>
        <a:srgbClr val="FF6900"/>
      </a:accent5>
      <a:accent6>
        <a:srgbClr val="FFC500"/>
      </a:accent6>
      <a:hlink>
        <a:srgbClr val="DF0000"/>
      </a:hlink>
      <a:folHlink>
        <a:srgbClr val="3EB1E8"/>
      </a:folHlink>
    </a:clrScheme>
    <a:fontScheme name="IM3">
      <a:majorFont>
        <a:latin typeface="Azo Sans"/>
        <a:ea typeface=""/>
        <a:cs typeface=""/>
      </a:majorFont>
      <a:minorFont>
        <a:latin typeface="Az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80000" tIns="180000" rIns="180000" bIns="180000" rtlCol="0" anchor="ctr"/>
      <a:lstStyle>
        <a:defPPr algn="l">
          <a:defRPr dirty="0" smtClean="0">
            <a:solidFill>
              <a:schemeClr val="tx1"/>
            </a:solidFill>
            <a:latin typeface="Azo Sans" panose="020B06030303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lnSpcReduction="10000"/>
      </a:bodyPr>
      <a:lstStyle>
        <a:defPPr algn="l">
          <a:defRPr sz="2000" baseline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6177</TotalTime>
  <Words>1907</Words>
  <Application>Microsoft Office PowerPoint</Application>
  <PresentationFormat>Widescreen</PresentationFormat>
  <Paragraphs>457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Azo Sans</vt:lpstr>
      <vt:lpstr>Azo Sans Light</vt:lpstr>
      <vt:lpstr>Azo Sans Medium</vt:lpstr>
      <vt:lpstr>Calibri</vt:lpstr>
      <vt:lpstr>HelveticaNeue LT 57 Cn</vt:lpstr>
      <vt:lpstr>Times</vt:lpstr>
      <vt:lpstr>Times New Roman</vt:lpstr>
      <vt:lpstr>Wingdings</vt:lpstr>
      <vt:lpstr>Office Theme</vt:lpstr>
      <vt:lpstr>Membership Matters!!</vt:lpstr>
      <vt:lpstr> WHO ARE WE I? </vt:lpstr>
      <vt:lpstr> WHO ARE WE II? </vt:lpstr>
      <vt:lpstr> TECHNICAL COMMUNITIES I </vt:lpstr>
      <vt:lpstr> TECHNICAL COMMUNITIES II </vt:lpstr>
      <vt:lpstr> 4 REASONS TO JOIN THE INSTITUTE </vt:lpstr>
      <vt:lpstr> INFORMATION </vt:lpstr>
      <vt:lpstr> MORE INFORMATION </vt:lpstr>
      <vt:lpstr> INFORMATION - SOCIAL MEDIA </vt:lpstr>
      <vt:lpstr> NETWORKING </vt:lpstr>
      <vt:lpstr>MEMBERSHIP GRADES – IOM3</vt:lpstr>
      <vt:lpstr> PROFESSIONAL QUALIFICATIONS </vt:lpstr>
      <vt:lpstr>  PROFESSIONAL QUALIFICATIONS </vt:lpstr>
      <vt:lpstr> THE BENEFITS </vt:lpstr>
      <vt:lpstr>  ACADEMIC REQUIREMENTS – 1999 onwards  </vt:lpstr>
      <vt:lpstr> ACADEMIC REQUIREMENTS – pre 1999 </vt:lpstr>
      <vt:lpstr> ICP </vt:lpstr>
      <vt:lpstr>  TECHNICAL REPORT ROUTE / EXPERIENTIAL ROUTE </vt:lpstr>
      <vt:lpstr>UK-SPEC - CEng</vt:lpstr>
      <vt:lpstr>CEnv APPLICATION REQUIREMENTS</vt:lpstr>
      <vt:lpstr>  CHARTERED SCIENTIST COMPETENCES &amp; COMMITMENTS </vt:lpstr>
      <vt:lpstr> MIMMM </vt:lpstr>
      <vt:lpstr> CPD </vt:lpstr>
      <vt:lpstr> PROFESSIONAL GRADE APPLICATION </vt:lpstr>
      <vt:lpstr> CEng COMPETENCES AND COMMITMENTS </vt:lpstr>
      <vt:lpstr> CEng COMPETENCES AND COMMITMENTS </vt:lpstr>
      <vt:lpstr> PROFESSIONAL GRADE APPLICATION - PRESENTATION </vt:lpstr>
      <vt:lpstr> APPLICATION NOTES - OTHER </vt:lpstr>
      <vt:lpstr> PROFESSIONAL DEVELOPMENT </vt:lpstr>
      <vt:lpstr>  CONTACT DETAILS </vt:lpstr>
      <vt:lpstr> ONLINE JOURNALS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Rampley</dc:creator>
  <cp:lastModifiedBy>Sarah Boad</cp:lastModifiedBy>
  <cp:revision>141</cp:revision>
  <dcterms:created xsi:type="dcterms:W3CDTF">2020-10-21T14:29:08Z</dcterms:created>
  <dcterms:modified xsi:type="dcterms:W3CDTF">2022-03-10T19:51:37Z</dcterms:modified>
</cp:coreProperties>
</file>